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6" r:id="rId6"/>
    <p:sldId id="271" r:id="rId7"/>
    <p:sldId id="272" r:id="rId8"/>
    <p:sldId id="260" r:id="rId9"/>
    <p:sldId id="277" r:id="rId10"/>
    <p:sldId id="261" r:id="rId11"/>
    <p:sldId id="268" r:id="rId12"/>
    <p:sldId id="269" r:id="rId13"/>
    <p:sldId id="262" r:id="rId14"/>
    <p:sldId id="263" r:id="rId15"/>
    <p:sldId id="266" r:id="rId16"/>
    <p:sldId id="264" r:id="rId17"/>
    <p:sldId id="265" r:id="rId18"/>
    <p:sldId id="27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Book Antiqua" pitchFamily="18" charset="0"/>
              </a:rPr>
              <a:t>ISLAND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latin typeface="AR BERKLEY" pitchFamily="2" charset="0"/>
              </a:rPr>
              <a:t>Ana </a:t>
            </a:r>
            <a:r>
              <a:rPr lang="hr-HR" dirty="0" smtClean="0">
                <a:latin typeface="AR BERKLEY" pitchFamily="2" charset="0"/>
              </a:rPr>
              <a:t>Mikuli</a:t>
            </a:r>
            <a:r>
              <a:rPr lang="hr-HR" sz="2000" dirty="0" smtClean="0">
                <a:latin typeface="AR BERKLEY" pitchFamily="2" charset="0"/>
              </a:rPr>
              <a:t>ć</a:t>
            </a:r>
            <a:endParaRPr lang="hr-HR" sz="2000" dirty="0">
              <a:latin typeface="AR BERKLEY" pitchFamily="2" charset="0"/>
            </a:endParaRPr>
          </a:p>
        </p:txBody>
      </p:sp>
      <p:pic>
        <p:nvPicPr>
          <p:cNvPr id="15364" name="Picture 4" descr="http://www.index.hr/images2/island_14112012_shutter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213100" cy="2082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4.1 VULKANI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2441906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HEKLA</a:t>
            </a:r>
          </a:p>
          <a:p>
            <a:r>
              <a:rPr lang="hr-HR" b="1" dirty="0" smtClean="0"/>
              <a:t>Nadmorska visina: </a:t>
            </a:r>
            <a:r>
              <a:rPr lang="hr-HR" dirty="0" smtClean="0"/>
              <a:t>1.488 m</a:t>
            </a:r>
          </a:p>
          <a:p>
            <a:r>
              <a:rPr lang="hr-HR" b="1" dirty="0" smtClean="0"/>
              <a:t>Posljednja erupcija: </a:t>
            </a:r>
            <a:r>
              <a:rPr lang="hr-HR" dirty="0" smtClean="0"/>
              <a:t>28. veljače 2000.</a:t>
            </a:r>
          </a:p>
          <a:p>
            <a:pPr marL="109728" indent="0"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b="1" dirty="0" smtClean="0"/>
              <a:t>EYJAFJLLAJOKULL</a:t>
            </a:r>
          </a:p>
          <a:p>
            <a:r>
              <a:rPr lang="hr-HR" b="1" dirty="0" smtClean="0"/>
              <a:t>Nadmorska visina: </a:t>
            </a:r>
            <a:r>
              <a:rPr lang="hr-HR" dirty="0" smtClean="0"/>
              <a:t>1.666 m</a:t>
            </a:r>
          </a:p>
          <a:p>
            <a:r>
              <a:rPr lang="hr-HR" b="1" dirty="0" smtClean="0"/>
              <a:t>Površina: </a:t>
            </a:r>
            <a:r>
              <a:rPr lang="hr-HR" dirty="0" smtClean="0"/>
              <a:t>100 km²</a:t>
            </a:r>
          </a:p>
          <a:p>
            <a:r>
              <a:rPr lang="hr-HR" b="1" dirty="0" smtClean="0"/>
              <a:t>Posljednja erupcija: </a:t>
            </a:r>
            <a:r>
              <a:rPr lang="hr-HR" dirty="0" smtClean="0"/>
              <a:t>travanj 2010.</a:t>
            </a:r>
          </a:p>
          <a:p>
            <a:r>
              <a:rPr lang="hr-HR" dirty="0" smtClean="0"/>
              <a:t>Još je aktivan!</a:t>
            </a:r>
          </a:p>
          <a:p>
            <a:endParaRPr lang="hr-HR" dirty="0" smtClean="0"/>
          </a:p>
        </p:txBody>
      </p:sp>
      <p:pic>
        <p:nvPicPr>
          <p:cNvPr id="18434" name="Picture 2" descr="http://images.volcanodiscovery.com/uploads/pics/hekla_8929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389659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t2.gstatic.com/images?q=tbn:ANd9GcQanm23D_V62d8gZko_jm18yoRGqKDIJ6ke_K0rko_lJ1uBN5-5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91000"/>
            <a:ext cx="307793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Jedan od manjih ledenjaka na Islandu</a:t>
            </a:r>
          </a:p>
          <a:p>
            <a:r>
              <a:rPr lang="hr-HR" dirty="0" smtClean="0"/>
              <a:t>Vulkan visok 1.666 metara</a:t>
            </a:r>
          </a:p>
          <a:p>
            <a:r>
              <a:rPr lang="hr-HR" dirty="0" smtClean="0"/>
              <a:t>Erumpirao dva puta u 2010. godini, 20. ožujka i 14. travnja</a:t>
            </a:r>
          </a:p>
          <a:p>
            <a:r>
              <a:rPr lang="hr-HR" dirty="0" smtClean="0"/>
              <a:t>Erupcija 14. travnja uzrokovala je velike teškoće u zračnom prometu duž sjeverne Europe.</a:t>
            </a:r>
          </a:p>
          <a:p>
            <a:r>
              <a:rPr lang="hr-HR" dirty="0" smtClean="0"/>
              <a:t>Krater vulkana ima promjer 3-4 km dok ledenjak pokriva površinu od oko 100 kilometara kvadratnih.</a:t>
            </a:r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4.1 VULKAN </a:t>
            </a:r>
            <a:r>
              <a:rPr lang="hr-HR" sz="4400" dirty="0" smtClean="0"/>
              <a:t>Eyjafjallajökull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Eyjafjallajökull</a:t>
            </a:r>
            <a:endParaRPr lang="hr-HR" dirty="0"/>
          </a:p>
        </p:txBody>
      </p:sp>
      <p:pic>
        <p:nvPicPr>
          <p:cNvPr id="28674" name="Picture 2" descr="http://upload.wikimedia.org/wikipedia/commons/thumb/8/8e/Eyjafjallaj%C3%B6kull.jpeg/1024px-Eyjafjallaj%C3%B6ku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629400" cy="44411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4.2 GRADOVI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2707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REYKJAVIK</a:t>
            </a:r>
          </a:p>
          <a:p>
            <a:pPr>
              <a:buNone/>
            </a:pPr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Glavni grad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Osnovan 870. g. 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Gradonačelnik: </a:t>
            </a:r>
            <a:r>
              <a:rPr lang="hr-HR" dirty="0" smtClean="0"/>
              <a:t>Jón Gnarr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Površina: </a:t>
            </a:r>
            <a:r>
              <a:rPr lang="hr-HR" dirty="0" smtClean="0"/>
              <a:t>274.5 km²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Stanovništvo</a:t>
            </a:r>
            <a:r>
              <a:rPr lang="hr-HR" dirty="0" smtClean="0"/>
              <a:t> (2010.): 118.326 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Gustoća: </a:t>
            </a:r>
            <a:r>
              <a:rPr lang="hr-HR" dirty="0" smtClean="0"/>
              <a:t>431,85/km²</a:t>
            </a:r>
            <a:endParaRPr lang="hr-HR" dirty="0"/>
          </a:p>
        </p:txBody>
      </p:sp>
      <p:pic>
        <p:nvPicPr>
          <p:cNvPr id="19458" name="Picture 2" descr="http://onlyfreewallpaper.com/walls/reykjavik-islandia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3855720" cy="321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upload.wikimedia.org/wikipedia/commons/5/5f/Flag_of_Reykjav%C3%AD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648200"/>
            <a:ext cx="2286000" cy="153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effectLst/>
              </a:rPr>
              <a:t>4.2 GRADOVI</a:t>
            </a:r>
            <a:endParaRPr lang="hr-HR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b="1" dirty="0" smtClean="0"/>
              <a:t>KEFLAVIK</a:t>
            </a:r>
          </a:p>
          <a:p>
            <a:endParaRPr lang="hr-HR" b="1" dirty="0" smtClean="0"/>
          </a:p>
          <a:p>
            <a:r>
              <a:rPr lang="hr-HR" dirty="0" smtClean="0"/>
              <a:t>Osnovan u 16. st.</a:t>
            </a:r>
          </a:p>
          <a:p>
            <a:r>
              <a:rPr lang="hr-HR" b="1" dirty="0" smtClean="0"/>
              <a:t>Stanovništvo: </a:t>
            </a:r>
            <a:r>
              <a:rPr lang="hr-HR" dirty="0" smtClean="0"/>
              <a:t> 8.169</a:t>
            </a:r>
          </a:p>
          <a:p>
            <a:r>
              <a:rPr lang="hr-HR" dirty="0" smtClean="0"/>
              <a:t>Glavno islandsko prometno čvorište (zračna luka)</a:t>
            </a:r>
          </a:p>
          <a:p>
            <a:r>
              <a:rPr lang="hr-HR" dirty="0" smtClean="0"/>
              <a:t>Važna djelatnost- ribarstvo</a:t>
            </a:r>
          </a:p>
          <a:p>
            <a:endParaRPr lang="hr-HR" b="1" dirty="0" smtClean="0"/>
          </a:p>
          <a:p>
            <a:endParaRPr lang="hr-HR" dirty="0" smtClean="0"/>
          </a:p>
        </p:txBody>
      </p:sp>
      <p:pic>
        <p:nvPicPr>
          <p:cNvPr id="22530" name="Picture 2" descr="http://upload.wikimedia.org/wikipedia/commons/f/f5/Keflavik_aerial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37719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Heimaey                         Hrisey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Grimsey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4.3 OTOCI</a:t>
            </a:r>
            <a:endParaRPr lang="hr-HR" dirty="0"/>
          </a:p>
        </p:txBody>
      </p:sp>
      <p:pic>
        <p:nvPicPr>
          <p:cNvPr id="25602" name="Picture 2" descr="http://upload.wikimedia.org/wikipedia/commons/9/97/Aerial_view_of_Heimaey%2C_2009-0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124200" cy="213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604" name="AutoShape 4" descr="data:image/jpeg;base64,/9j/4AAQSkZJRgABAQAAAQABAAD/2wCEAAkGBxQSEhUUEhQUFRQUFBQVFBUUFBcUFxQUFBQWFhQUFBQYHCggGBolHBQUITEhJSkrLi4uFx8zODMsNygtLisBCgoKDg0OFBAQGiwcHBwsLCwsLCwsLCwsLCwsLCwsLCwsLCwsLCwsLCwsLCwsLCwsLSwsLCwsMjcsLCwsLDcsLP/AABEIAKQBNAMBIgACEQEDEQH/xAAbAAACAwEBAQAAAAAAAAAAAAACAwABBAUGB//EADkQAAIBAgIIAwcDBAIDAQAAAAABAgMREiEEBTFBUWFxkROBoQYiMkJS0fAUscEVYnLhFpIzovEj/8QAGQEBAQEBAQEAAAAAAAAAAAAAAQACAwQF/8QAIBEBAAMBAAIDAQEBAAAAAAAAAAEREgITIQMxUUEUBP/aAAwDAQACEQMRAD8A9nW1HUey3czy1BW4L0PXESOEdS7eni3qet9IyOqKy+Vedj2FiJG46ln08zQ1fVW2Ee9jo0NEklnGPdnVaKKZtWzQpNbkaLcgkQIEyFgsZYFo0LkmRIoNouwxMD2BlWGWJhNRLNFWBaHYSsJahZkhoqw9xAaLcKeJKaBaGtAs1pieSmgGhzAY6GSmgWNYDHQyBgsNlWHSyW0C0MaBaLawXYFhyT4rsLcHxXYtyvHCmwGypQfEXKP9xqOxPxjbKxAOL+r9gJJ8UOmcG4gXIzyb+pAOb4otHMtLkyYjG6r4oH9Q+RWMy6MahZzlpLINjMvfosEtHydPpUJMlykWx0qQopyRMfJjsZlZCsfIFzfD1HYyIjQCk+CGYh2sgaJYK5LjoUCxLBORWIdCg2JYvETEWlQHEFxDbBuOhQXEFxDbBbHQoDiC4jAWWhRbiC4DWCx2MkuJWEYyh2sluILiNYJbGSnEFxGsEdjJLiLlT5eppYLLSqWOVHl6i5UOS7m5gNDtVLny0fkhctFfBHRaBaHYqXLloj5AvQ3yOm0VYdipc5aE+KIdKxB2ql09H19Tla6cXzzXc6VOsmrpprisz5jDTrBUtayp3wScW9tnY8fX/P8AkvXHy/r6fiLxHh9We11mlW95P5klddVvPX0a6kk4u6aumt6Z5+464n27c11HpquVcWpEuZ0cmXKuBiK8QdSMjuXcS6hFUXE1qRk65VxfiLiA6y4ruWpWTXMB1BMq64oFV1xXcdSMn+IivFQnxVxK8QdLJ3iFOr1EuYPiDoZOdbkwXW6iXMFzGxk/xuTK8bkZ3UAdUbGWl1eRTqGV1gHX6j7VQ2OoA6hjekcmC9J6j7FQ2+ITGc96V1B/V9ew1I9Og5lOZz/1fXsV+r/LDUj03uZTmcrSNbRhk829iX5kJbq6RG69yF1e7zfW2fYY5n7n1Ar+Q7OMFz5GXV8H81S6Ta97JvhZ/cPStLjTsspTfyptrq5WVjM9VNNx8c/ZuJ8GTSYuFN1Gskr7Vfy58jNW1jhaUovi4wTV+b/2bqdS7xTvaOxSt7iW9pP4vMz5Go+KHO0PTI1VeF3bat66jNIrKCvLLO3HPyJpem+8lFPP4UlZRT+drjwQqGiylKDkrQj8MXm5ye/Dt27WzpqPufUMeP8Ake5bqVNYU5SUbpNJ7bPYQ0VtEjJ3m0pW3yt/KIc/I6eOHx6OnNb+46GmtmyPs7xb8jZo/s/Fbbs93p5XNjWZ2tV69q01hjJ4fp4dDXQ1PBfLfqbIaGlsil5HPqOZ9S1EzH0dT11Ukk3KS6klruovnYmVBip6KZj4+PxT30fPX1X6mJqa3qP5mIlooPgdTXj4/Bvr9G9ZT+plPWdRfPIU6IMqRrHP4N9GvWtT65dylrOf1Mz+EU6Q4hnctH6+T3sL9c/xmXAU4FiDqWyOsXx9WNjrOXF92YYURypF44G5aXrWXPuC9aS4vuZpUwfDHx8jctD1lLi+4uWspcX3EukC6Jrx8ie5O/qcuL7gvWMuL7iXRBdHoOIG5N/qUvqfcn9Sn9Uu4jwgXBFiBuT/AOqT+p+hHrOX1P0MkqaA8McQty2PWMvrZS0yX1vuzL4RTgWIWpa/1kvrfcXV0mo9ksv8tpkaAbZYhbls/V1FtSa5W/faFHWlWPF53327JnPc2TxWZn4oluPml0v+SzW1X65L0zAj7STcveeFZfCreSMPiMp2e5djHg5b88ur/wAkwvJtqSzeeJcrtr05bSn7TRS92lffacm1fjbZc5UqUXut0FS0NbmzP+flvzzLr/8AIajmpJqMlts8nzt+bDr6Pr2pPJ1MN0rysk7Lbuu/Q8hDRHut3/0Njosvxop+GPwx8r2VLTqCXvTUm822pbeCt0IeTjo8+E/+yIZ8LXkezqaOkBGFjoVqZklTJzCmFcmEmAkgLQaQWEoBLiKnA3xpFSomk5coA+EdCdEBUzVhjjowrWUHCm2lueeWXDazr06Zztf6a6UEo7ZZXcMUbb03xGJZp4qppNR/PLybEzqyW1y82xkqttn2E1ZbzRppoadNfNLzb/Y6FDXEltSl1yfocBVAlMl6eppa9p/NBro7r1NdHWVGWyVv8svXYeMcwo1SFPeqN81YqdM8bomspw+GTXLd2O1ovtJF5VItPe45rttNMTDpypC5UuYVDWFOp8E03w2PsxsoizTFKmLlE2yiLlEQxuIOA1OJWAQz4C/DNGAjiKZJUxU6ZtcBcqYhglTFuBtnAROBBncQRsoAuJUrCgkVhCUSo2KKH0xMUNiNK2lTIKRAydS9w6guRnUw4yPC9g1EvASMg1MlQPDGxpmPSta0qbtOST4bX2OXpPtUl/44X5yeH0VxoPSxiSTR42XtTVe6C6Ju3dnN03WE6nxzbts4eSRqIT3ctJp7McL8MS+5h0vXFGntnf8AxTl5NrI8TCCd/ejG2fvO3klbaZqj5+SZqmXoa/tbO7UYRSvk3d5cbZHK1jrSpVylN23xTtHtZfyYFUkl7q87Xt5lS0m6zxXvtukv+tr+oql1NGkkm7q+au9q4oTa3PzKlUlLe2+ebdtxej6O6ksMcKdm7ykoLvLIbVFTzeStfciOXE1aNoylUwVasadssT95Zbk1kZNKVpNKSkk2r3yfNZEkT4jYSW559DHiYUan5sAw0ZcblSFwTabSbS2vgA675B7Po7HY0UNaVIfDOSv5+jOfKqWqq4GrYp3dH9pJr40privdfpkbYe0NN7VJPha/qeXxbk8uQN2/z+EMdCeIe6p6RGXwtPo0Fc8LCrKLvHydv9Gylr2onm1LqvtY1HUMT8cvXlXODS9oV80H5O+fmbKWuKUl8VuUsjVwxmXRuBJioaRGSvFprk7luZoUqQqSDlMW5CANAOIbYNyCsJLF3KciKyJlYgcQg3EQTiLJPV+KMjV5nPVQbCZ899CjdNr1YxvThj4q9n5Leee0z2i0iOTj4e67pyT7yyOprDSqsE3T8JpL5sd78kln0PL6fpukVrOrjcVsSg1FeRvmGZDpes6lRrxJylbi9nRGeM992/zkKc4gRnE0y1+OVOrw28fsZk1z/cjfB59CNiuwbvp1ZJQk9tmbtEo6PZeJ419+Fxt9ysUzOrKyV20t13bsKNOlwhi//PEoZfG7u+/JC5JL/wCMLaol5b15gVZZvNLfZfwFOnw9SPR+VxsUGhWjBp4VPlK+HsmmLcsTbUbeWS5K46orbhLl+Z/YrVLpvP3lJpbbLPu1YVVUb5XtuxWb87JIuM/zaKlm9iRWB4u3YHEA0RT4EjIy5ehG3zAbYKZWqMlDK/O1rq/bbYqL5sq74MG72Fao515Ws5Nrg2/2FJoqat/ILGBJs6vD7g4+oCk4i8YpqjWazi2nv2r9jraBrpJWmn/ldy7p/wAHAjVaHRaYx1MCeYl66lpcZq8XdBOoeP8AElB3i2ua/k10NcyXxWkuzNx25Tw9JjKczFR0qM1eLuH4hu2KacZWIz+IRzK0fiBchGMmMkfjKEYyitU9CqgyNZmCMwlUPHT3unGvzD8Q5qqhqq92ZUBw1dRWynFc1t7iNK1LSnm8afKTfpK45VQlVG5ZmIcqXs7FfDUl5pMwaVqirB+7HGtzVl3TZ6XxQJVBsU8lUjON8SlG3Jq3nsFxq33nptN0nBFytdLddL9zyteqqk20lC+235tEW0eLzBlpHBEqSySS6tlYlhWat8Uoy3tO1ss3l/JiKlqbgE23x7MuLfP9gMaW/bwWewZCK2pSaVru3wt7LlJgXgrK0bPe28vIY6S/LgQTKqUXvM23kdkuC62M8qrT2p9Mhng3FRptZWXmitUXJcUnfg9jBaw7Y2yydt47BLckLdGb2x7O/wDJaWSnzRHC/F/nAudGUc7PsBJXzsxsUjlfaAo3z2peRJSvtVun8hTSsks2lmV0qsFQDD6AVX3LjM2xNWtK7KlYGRd7kFMmXRlyKS29xsUbTm1t77e4bpKTyy5rZ2M6eXIkW1mm0SNi503dXXNG/R9a3+Luvsc/xr5S7i6kMPT83Go6lmeYl6KNW6utjC8Q5WrtIdrW93jst9zdiOsS4zB2MrGJxFYhFH4yhGMhKnbVQJVTnqqR1Tz09dukqv5tDVU5arE8cqFut4xT0hHLjVI6g0Lap6xl8tN9ZNRXpdinWqy3xS34fuxEqojxpx+GS6SS/gqFuh+ki85Xk/7nf0EaTQpLbl0dn2MlXWTs87O/wvb34CpVr2csrq91O99tr8HyKISQwq99n5wCnVi1bJy3PktzF03id27Li7Lra9gHbguuz0RymJt0v0dJRSaleNSLWXyvP0fpkMnpTbbV1LY9+LYrST5IBVfdUXKV1KOVvdaV7NyvdWTtawNXSM24zads3iu3fbFPeCRzW3KKv8F3fm1fcaHNWy7GO6k1ayds/dSSt55sUpPe8r/K0mU82Y6pv/ULp5B4lJbTHOq08ti4NT3cUy6VZSebt1MzzTcdW0xUV98yeIr5ZlSniySdt9s78kadHgovNW9DnM1FusRf0qhQ3vtb0JpVVSja1l6lV67b4LoZXVdti6/yZi59yZmI9Od4dn717cl9wocc8uVh9arhyaV+H51FyrpRyu5N7NyXM9EW881AY6Pf5s3x/YtaCuIqrOV7qyvnZPZuz4FRrNbWn5r9zVSzcf0fgpdQ6dHL3rdxMat77OWay+4x077/AFTJFVaS/Mi3Tssrc1tLqQz2D4xvbBHYrXs83fa83+ILTHKD4cnkVCi93nZj56XnZK7WTts7iZ16j3WNxEyzM8wuSttssugFOjjzlsAjQcneTNqOnPP65ddX9H0rJJLcE5icRWI2wdiKxCsRWIkdiIIxFkKalVC8Uw4y8Zmna2x1SeKYsZfiFQttVULxTCqgXiELa3UBczN4gLqAraHUT22fXMW4x+ldrCcZMRM2Z4cea6NkWjp/NL0+wKkEqgSYkxUP7n2X2I6P9/ogfELUzMw3EiVFrZL/ANULdGSvaSzyeW4PxAHUA2S6MlwfQbQp3sldvhbPyKdQG9ynmzHVNdLSJbFG+3JWvZchH9QlfK9r79/K5nnD82ktb5n5ZGPFDfla56fKTcrRV3lCOKyVtqcm/wBzNPS5PKyV+K2dBTXXuwMKNR8cMz8o57rWb6bCnCTyukuV7kikg8R0jlznqSo6JnnKTXAa6S4IvETELNq8NcF2LwlYiYiS7de7BlTvtb7svEViKjcrikskWBcq4smJl4hVy8RI3ETEKxFYiRtyYhWImIUZcgvEUQXctMhCbU2S5CEFphJkICS5CyAAtkuQhJdy0yEIwtMK5CGTCXKuUQCslyEESFsFlkFBBZCCA3LTIQUu5LkICRslyiEkuS5RCSXJcoghdyrkISS5CEBJclyEFKuQh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606" name="AutoShape 6" descr="data:image/jpeg;base64,/9j/4AAQSkZJRgABAQAAAQABAAD/2wCEAAkGBxQSEhUUEhQUFRQUFBQVFBUUFBcUFxQUFBQWFhQUFBQYHCggGBolHBQUITEhJSkrLi4uFx8zODMsNygtLisBCgoKDg0OFBAQGiwcHBwsLCwsLCwsLCwsLCwsLCwsLCwsLCwsLCwsLCwsLCwsLCwsLSwsLCwsMjcsLCwsLDcsLP/AABEIAKQBNAMBIgACEQEDEQH/xAAbAAACAwEBAQAAAAAAAAAAAAACAwABBAUGB//EADkQAAIBAgIIAwcDBAIDAQAAAAABAgMREiEEBTFBUWFxkROBoQYiMkJS0fAUscEVYnLhFpIzovEj/8QAGQEBAQEBAQEAAAAAAAAAAAAAAQACAwQF/8QAIBEBAAMBAAIDAQEBAAAAAAAAAAEREgITIQMxUUEUBP/aAAwDAQACEQMRAD8A9nW1HUey3czy1BW4L0PXESOEdS7eni3qet9IyOqKy+Vedj2FiJG46ln08zQ1fVW2Ee9jo0NEklnGPdnVaKKZtWzQpNbkaLcgkQIEyFgsZYFo0LkmRIoNouwxMD2BlWGWJhNRLNFWBaHYSsJahZkhoqw9xAaLcKeJKaBaGtAs1pieSmgGhzAY6GSmgWNYDHQyBgsNlWHSyW0C0MaBaLawXYFhyT4rsLcHxXYtyvHCmwGypQfEXKP9xqOxPxjbKxAOL+r9gJJ8UOmcG4gXIzyb+pAOb4otHMtLkyYjG6r4oH9Q+RWMy6MahZzlpLINjMvfosEtHydPpUJMlykWx0qQopyRMfJjsZlZCsfIFzfD1HYyIjQCk+CGYh2sgaJYK5LjoUCxLBORWIdCg2JYvETEWlQHEFxDbBuOhQXEFxDbBbHQoDiC4jAWWhRbiC4DWCx2MkuJWEYyh2sluILiNYJbGSnEFxGsEdjJLiLlT5eppYLLSqWOVHl6i5UOS7m5gNDtVLny0fkhctFfBHRaBaHYqXLloj5AvQ3yOm0VYdipc5aE+KIdKxB2ql09H19Tla6cXzzXc6VOsmrpprisz5jDTrBUtayp3wScW9tnY8fX/P8AkvXHy/r6fiLxHh9We11mlW95P5klddVvPX0a6kk4u6aumt6Z5+464n27c11HpquVcWpEuZ0cmXKuBiK8QdSMjuXcS6hFUXE1qRk65VxfiLiA6y4ruWpWTXMB1BMq64oFV1xXcdSMn+IivFQnxVxK8QdLJ3iFOr1EuYPiDoZOdbkwXW6iXMFzGxk/xuTK8bkZ3UAdUbGWl1eRTqGV1gHX6j7VQ2OoA6hjekcmC9J6j7FQ2+ITGc96V1B/V9ew1I9Og5lOZz/1fXsV+r/LDUj03uZTmcrSNbRhk829iX5kJbq6RG69yF1e7zfW2fYY5n7n1Ar+Q7OMFz5GXV8H81S6Ta97JvhZ/cPStLjTsspTfyptrq5WVjM9VNNx8c/ZuJ8GTSYuFN1Gskr7Vfy58jNW1jhaUovi4wTV+b/2bqdS7xTvaOxSt7iW9pP4vMz5Go+KHO0PTI1VeF3bat66jNIrKCvLLO3HPyJpem+8lFPP4UlZRT+drjwQqGiylKDkrQj8MXm5ye/Dt27WzpqPufUMeP8Ake5bqVNYU5SUbpNJ7bPYQ0VtEjJ3m0pW3yt/KIc/I6eOHx6OnNb+46GmtmyPs7xb8jZo/s/Fbbs93p5XNjWZ2tV69q01hjJ4fp4dDXQ1PBfLfqbIaGlsil5HPqOZ9S1EzH0dT11Ukk3KS6klruovnYmVBip6KZj4+PxT30fPX1X6mJqa3qP5mIlooPgdTXj4/Bvr9G9ZT+plPWdRfPIU6IMqRrHP4N9GvWtT65dylrOf1Mz+EU6Q4hnctH6+T3sL9c/xmXAU4FiDqWyOsXx9WNjrOXF92YYURypF44G5aXrWXPuC9aS4vuZpUwfDHx8jctD1lLi+4uWspcX3EukC6Jrx8ie5O/qcuL7gvWMuL7iXRBdHoOIG5N/qUvqfcn9Sn9Uu4jwgXBFiBuT/AOqT+p+hHrOX1P0MkqaA8McQty2PWMvrZS0yX1vuzL4RTgWIWpa/1kvrfcXV0mo9ksv8tpkaAbZYhbls/V1FtSa5W/faFHWlWPF53327JnPc2TxWZn4oluPml0v+SzW1X65L0zAj7STcveeFZfCreSMPiMp2e5djHg5b88ur/wAkwvJtqSzeeJcrtr05bSn7TRS92lffacm1fjbZc5UqUXut0FS0NbmzP+flvzzLr/8AIajmpJqMlts8nzt+bDr6Pr2pPJ1MN0rysk7Lbuu/Q8hDRHut3/0Njosvxop+GPwx8r2VLTqCXvTUm822pbeCt0IeTjo8+E/+yIZ8LXkezqaOkBGFjoVqZklTJzCmFcmEmAkgLQaQWEoBLiKnA3xpFSomk5coA+EdCdEBUzVhjjowrWUHCm2lueeWXDazr06Zztf6a6UEo7ZZXcMUbb03xGJZp4qppNR/PLybEzqyW1y82xkqttn2E1ZbzRppoadNfNLzb/Y6FDXEltSl1yfocBVAlMl6eppa9p/NBro7r1NdHWVGWyVv8svXYeMcwo1SFPeqN81YqdM8bomspw+GTXLd2O1ovtJF5VItPe45rttNMTDpypC5UuYVDWFOp8E03w2PsxsoizTFKmLlE2yiLlEQxuIOA1OJWAQz4C/DNGAjiKZJUxU6ZtcBcqYhglTFuBtnAROBBncQRsoAuJUrCgkVhCUSo2KKH0xMUNiNK2lTIKRAydS9w6guRnUw4yPC9g1EvASMg1MlQPDGxpmPSta0qbtOST4bX2OXpPtUl/44X5yeH0VxoPSxiSTR42XtTVe6C6Ju3dnN03WE6nxzbts4eSRqIT3ctJp7McL8MS+5h0vXFGntnf8AxTl5NrI8TCCd/ejG2fvO3klbaZqj5+SZqmXoa/tbO7UYRSvk3d5cbZHK1jrSpVylN23xTtHtZfyYFUkl7q87Xt5lS0m6zxXvtukv+tr+oql1NGkkm7q+au9q4oTa3PzKlUlLe2+ebdtxej6O6ksMcKdm7ykoLvLIbVFTzeStfciOXE1aNoylUwVasadssT95Zbk1kZNKVpNKSkk2r3yfNZEkT4jYSW559DHiYUan5sAw0ZcblSFwTabSbS2vgA675B7Po7HY0UNaVIfDOSv5+jOfKqWqq4GrYp3dH9pJr40privdfpkbYe0NN7VJPha/qeXxbk8uQN2/z+EMdCeIe6p6RGXwtPo0Fc8LCrKLvHydv9Gylr2onm1LqvtY1HUMT8cvXlXODS9oV80H5O+fmbKWuKUl8VuUsjVwxmXRuBJioaRGSvFprk7luZoUqQqSDlMW5CANAOIbYNyCsJLF3KciKyJlYgcQg3EQTiLJPV+KMjV5nPVQbCZ899CjdNr1YxvThj4q9n5Leee0z2i0iOTj4e67pyT7yyOprDSqsE3T8JpL5sd78kln0PL6fpukVrOrjcVsSg1FeRvmGZDpes6lRrxJylbi9nRGeM992/zkKc4gRnE0y1+OVOrw28fsZk1z/cjfB59CNiuwbvp1ZJQk9tmbtEo6PZeJ419+Fxt9ysUzOrKyV20t13bsKNOlwhi//PEoZfG7u+/JC5JL/wCMLaol5b15gVZZvNLfZfwFOnw9SPR+VxsUGhWjBp4VPlK+HsmmLcsTbUbeWS5K46orbhLl+Z/YrVLpvP3lJpbbLPu1YVVUb5XtuxWb87JIuM/zaKlm9iRWB4u3YHEA0RT4EjIy5ehG3zAbYKZWqMlDK/O1rq/bbYqL5sq74MG72Fao515Ws5Nrg2/2FJoqat/ILGBJs6vD7g4+oCk4i8YpqjWazi2nv2r9jraBrpJWmn/ldy7p/wAHAjVaHRaYx1MCeYl66lpcZq8XdBOoeP8AElB3i2ua/k10NcyXxWkuzNx25Tw9JjKczFR0qM1eLuH4hu2KacZWIz+IRzK0fiBchGMmMkfjKEYyitU9CqgyNZmCMwlUPHT3unGvzD8Q5qqhqq92ZUBw1dRWynFc1t7iNK1LSnm8afKTfpK45VQlVG5ZmIcqXs7FfDUl5pMwaVqirB+7HGtzVl3TZ6XxQJVBsU8lUjON8SlG3Jq3nsFxq33nptN0nBFytdLddL9zyteqqk20lC+235tEW0eLzBlpHBEqSySS6tlYlhWat8Uoy3tO1ss3l/JiKlqbgE23x7MuLfP9gMaW/bwWewZCK2pSaVru3wt7LlJgXgrK0bPe28vIY6S/LgQTKqUXvM23kdkuC62M8qrT2p9Mhng3FRptZWXmitUXJcUnfg9jBaw7Y2yydt47BLckLdGb2x7O/wDJaWSnzRHC/F/nAudGUc7PsBJXzsxsUjlfaAo3z2peRJSvtVun8hTSsks2lmV0qsFQDD6AVX3LjM2xNWtK7KlYGRd7kFMmXRlyKS29xsUbTm1t77e4bpKTyy5rZ2M6eXIkW1mm0SNi503dXXNG/R9a3+Luvsc/xr5S7i6kMPT83Go6lmeYl6KNW6utjC8Q5WrtIdrW93jst9zdiOsS4zB2MrGJxFYhFH4yhGMhKnbVQJVTnqqR1Tz09dukqv5tDVU5arE8cqFut4xT0hHLjVI6g0Lap6xl8tN9ZNRXpdinWqy3xS34fuxEqojxpx+GS6SS/gqFuh+ki85Xk/7nf0EaTQpLbl0dn2MlXWTs87O/wvb34CpVr2csrq91O99tr8HyKISQwq99n5wCnVi1bJy3PktzF03id27Li7Lra9gHbguuz0RymJt0v0dJRSaleNSLWXyvP0fpkMnpTbbV1LY9+LYrST5IBVfdUXKV1KOVvdaV7NyvdWTtawNXSM24zads3iu3fbFPeCRzW3KKv8F3fm1fcaHNWy7GO6k1ayds/dSSt55sUpPe8r/K0mU82Y6pv/ULp5B4lJbTHOq08ti4NT3cUy6VZSebt1MzzTcdW0xUV98yeIr5ZlSniySdt9s78kadHgovNW9DnM1FusRf0qhQ3vtb0JpVVSja1l6lV67b4LoZXVdti6/yZi59yZmI9Od4dn717cl9wocc8uVh9arhyaV+H51FyrpRyu5N7NyXM9EW881AY6Pf5s3x/YtaCuIqrOV7qyvnZPZuz4FRrNbWn5r9zVSzcf0fgpdQ6dHL3rdxMat77OWay+4x077/AFTJFVaS/Mi3Tssrc1tLqQz2D4xvbBHYrXs83fa83+ILTHKD4cnkVCi93nZj56XnZK7WTts7iZ16j3WNxEyzM8wuSttssugFOjjzlsAjQcneTNqOnPP65ddX9H0rJJLcE5icRWI2wdiKxCsRWIkdiIIxFkKalVC8Uw4y8Zmna2x1SeKYsZfiFQttVULxTCqgXiELa3UBczN4gLqAraHUT22fXMW4x+ldrCcZMRM2Z4cea6NkWjp/NL0+wKkEqgSYkxUP7n2X2I6P9/ogfELUzMw3EiVFrZL/ANULdGSvaSzyeW4PxAHUA2S6MlwfQbQp3sldvhbPyKdQG9ynmzHVNdLSJbFG+3JWvZchH9QlfK9r79/K5nnD82ktb5n5ZGPFDfla56fKTcrRV3lCOKyVtqcm/wBzNPS5PKyV+K2dBTXXuwMKNR8cMz8o57rWb6bCnCTyukuV7kikg8R0jlznqSo6JnnKTXAa6S4IvETELNq8NcF2LwlYiYiS7de7BlTvtb7svEViKjcrikskWBcq4smJl4hVy8RI3ETEKxFYiRtyYhWImIUZcgvEUQXctMhCbU2S5CEFphJkICS5CyAAtkuQhJdy0yEIwtMK5CGTCXKuUQCslyEESFsFlkFBBZCCA3LTIQUu5LkICRslyiEkuS5RCSXJcoghdyrkISS5CEBJclyEFKuQh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608" name="AutoShape 8" descr="data:image/jpeg;base64,/9j/4AAQSkZJRgABAQAAAQABAAD/2wCEAAkGBxQSEhUUEhQUFRQUFBQVFBUUFBcUFxQUFBQWFhQUFBQYHCggGBolHBQUITEhJSkrLi4uFx8zODMsNygtLisBCgoKDg0OFBAQGiwcHBwsLCwsLCwsLCwsLCwsLCwsLCwsLCwsLCwsLCwsLCwsLCwsLSwsLCwsMjcsLCwsLDcsLP/AABEIAKQBNAMBIgACEQEDEQH/xAAbAAACAwEBAQAAAAAAAAAAAAACAwABBAUGB//EADkQAAIBAgIIAwcDBAIDAQAAAAABAgMREiEEBTFBUWFxkROBoQYiMkJS0fAUscEVYnLhFpIzovEj/8QAGQEBAQEBAQEAAAAAAAAAAAAAAQACAwQF/8QAIBEBAAMBAAIDAQEBAAAAAAAAAAEREgITIQMxUUEUBP/aAAwDAQACEQMRAD8A9nW1HUey3czy1BW4L0PXESOEdS7eni3qet9IyOqKy+Vedj2FiJG46ln08zQ1fVW2Ee9jo0NEklnGPdnVaKKZtWzQpNbkaLcgkQIEyFgsZYFo0LkmRIoNouwxMD2BlWGWJhNRLNFWBaHYSsJahZkhoqw9xAaLcKeJKaBaGtAs1pieSmgGhzAY6GSmgWNYDHQyBgsNlWHSyW0C0MaBaLawXYFhyT4rsLcHxXYtyvHCmwGypQfEXKP9xqOxPxjbKxAOL+r9gJJ8UOmcG4gXIzyb+pAOb4otHMtLkyYjG6r4oH9Q+RWMy6MahZzlpLINjMvfosEtHydPpUJMlykWx0qQopyRMfJjsZlZCsfIFzfD1HYyIjQCk+CGYh2sgaJYK5LjoUCxLBORWIdCg2JYvETEWlQHEFxDbBuOhQXEFxDbBbHQoDiC4jAWWhRbiC4DWCx2MkuJWEYyh2sluILiNYJbGSnEFxGsEdjJLiLlT5eppYLLSqWOVHl6i5UOS7m5gNDtVLny0fkhctFfBHRaBaHYqXLloj5AvQ3yOm0VYdipc5aE+KIdKxB2ql09H19Tla6cXzzXc6VOsmrpprisz5jDTrBUtayp3wScW9tnY8fX/P8AkvXHy/r6fiLxHh9We11mlW95P5klddVvPX0a6kk4u6aumt6Z5+464n27c11HpquVcWpEuZ0cmXKuBiK8QdSMjuXcS6hFUXE1qRk65VxfiLiA6y4ruWpWTXMB1BMq64oFV1xXcdSMn+IivFQnxVxK8QdLJ3iFOr1EuYPiDoZOdbkwXW6iXMFzGxk/xuTK8bkZ3UAdUbGWl1eRTqGV1gHX6j7VQ2OoA6hjekcmC9J6j7FQ2+ITGc96V1B/V9ew1I9Og5lOZz/1fXsV+r/LDUj03uZTmcrSNbRhk829iX5kJbq6RG69yF1e7zfW2fYY5n7n1Ar+Q7OMFz5GXV8H81S6Ta97JvhZ/cPStLjTsspTfyptrq5WVjM9VNNx8c/ZuJ8GTSYuFN1Gskr7Vfy58jNW1jhaUovi4wTV+b/2bqdS7xTvaOxSt7iW9pP4vMz5Go+KHO0PTI1VeF3bat66jNIrKCvLLO3HPyJpem+8lFPP4UlZRT+drjwQqGiylKDkrQj8MXm5ye/Dt27WzpqPufUMeP8Ake5bqVNYU5SUbpNJ7bPYQ0VtEjJ3m0pW3yt/KIc/I6eOHx6OnNb+46GmtmyPs7xb8jZo/s/Fbbs93p5XNjWZ2tV69q01hjJ4fp4dDXQ1PBfLfqbIaGlsil5HPqOZ9S1EzH0dT11Ukk3KS6klruovnYmVBip6KZj4+PxT30fPX1X6mJqa3qP5mIlooPgdTXj4/Bvr9G9ZT+plPWdRfPIU6IMqRrHP4N9GvWtT65dylrOf1Mz+EU6Q4hnctH6+T3sL9c/xmXAU4FiDqWyOsXx9WNjrOXF92YYURypF44G5aXrWXPuC9aS4vuZpUwfDHx8jctD1lLi+4uWspcX3EukC6Jrx8ie5O/qcuL7gvWMuL7iXRBdHoOIG5N/qUvqfcn9Sn9Uu4jwgXBFiBuT/AOqT+p+hHrOX1P0MkqaA8McQty2PWMvrZS0yX1vuzL4RTgWIWpa/1kvrfcXV0mo9ksv8tpkaAbZYhbls/V1FtSa5W/faFHWlWPF53327JnPc2TxWZn4oluPml0v+SzW1X65L0zAj7STcveeFZfCreSMPiMp2e5djHg5b88ur/wAkwvJtqSzeeJcrtr05bSn7TRS92lffacm1fjbZc5UqUXut0FS0NbmzP+flvzzLr/8AIajmpJqMlts8nzt+bDr6Pr2pPJ1MN0rysk7Lbuu/Q8hDRHut3/0Njosvxop+GPwx8r2VLTqCXvTUm822pbeCt0IeTjo8+E/+yIZ8LXkezqaOkBGFjoVqZklTJzCmFcmEmAkgLQaQWEoBLiKnA3xpFSomk5coA+EdCdEBUzVhjjowrWUHCm2lueeWXDazr06Zztf6a6UEo7ZZXcMUbb03xGJZp4qppNR/PLybEzqyW1y82xkqttn2E1ZbzRppoadNfNLzb/Y6FDXEltSl1yfocBVAlMl6eppa9p/NBro7r1NdHWVGWyVv8svXYeMcwo1SFPeqN81YqdM8bomspw+GTXLd2O1ovtJF5VItPe45rttNMTDpypC5UuYVDWFOp8E03w2PsxsoizTFKmLlE2yiLlEQxuIOA1OJWAQz4C/DNGAjiKZJUxU6ZtcBcqYhglTFuBtnAROBBncQRsoAuJUrCgkVhCUSo2KKH0xMUNiNK2lTIKRAydS9w6guRnUw4yPC9g1EvASMg1MlQPDGxpmPSta0qbtOST4bX2OXpPtUl/44X5yeH0VxoPSxiSTR42XtTVe6C6Ju3dnN03WE6nxzbts4eSRqIT3ctJp7McL8MS+5h0vXFGntnf8AxTl5NrI8TCCd/ejG2fvO3klbaZqj5+SZqmXoa/tbO7UYRSvk3d5cbZHK1jrSpVylN23xTtHtZfyYFUkl7q87Xt5lS0m6zxXvtukv+tr+oql1NGkkm7q+au9q4oTa3PzKlUlLe2+ebdtxej6O6ksMcKdm7ykoLvLIbVFTzeStfciOXE1aNoylUwVasadssT95Zbk1kZNKVpNKSkk2r3yfNZEkT4jYSW559DHiYUan5sAw0ZcblSFwTabSbS2vgA675B7Po7HY0UNaVIfDOSv5+jOfKqWqq4GrYp3dH9pJr40privdfpkbYe0NN7VJPha/qeXxbk8uQN2/z+EMdCeIe6p6RGXwtPo0Fc8LCrKLvHydv9Gylr2onm1LqvtY1HUMT8cvXlXODS9oV80H5O+fmbKWuKUl8VuUsjVwxmXRuBJioaRGSvFprk7luZoUqQqSDlMW5CANAOIbYNyCsJLF3KciKyJlYgcQg3EQTiLJPV+KMjV5nPVQbCZ899CjdNr1YxvThj4q9n5Leee0z2i0iOTj4e67pyT7yyOprDSqsE3T8JpL5sd78kln0PL6fpukVrOrjcVsSg1FeRvmGZDpes6lRrxJylbi9nRGeM992/zkKc4gRnE0y1+OVOrw28fsZk1z/cjfB59CNiuwbvp1ZJQk9tmbtEo6PZeJ419+Fxt9ysUzOrKyV20t13bsKNOlwhi//PEoZfG7u+/JC5JL/wCMLaol5b15gVZZvNLfZfwFOnw9SPR+VxsUGhWjBp4VPlK+HsmmLcsTbUbeWS5K46orbhLl+Z/YrVLpvP3lJpbbLPu1YVVUb5XtuxWb87JIuM/zaKlm9iRWB4u3YHEA0RT4EjIy5ehG3zAbYKZWqMlDK/O1rq/bbYqL5sq74MG72Fao515Ws5Nrg2/2FJoqat/ILGBJs6vD7g4+oCk4i8YpqjWazi2nv2r9jraBrpJWmn/ldy7p/wAHAjVaHRaYx1MCeYl66lpcZq8XdBOoeP8AElB3i2ua/k10NcyXxWkuzNx25Tw9JjKczFR0qM1eLuH4hu2KacZWIz+IRzK0fiBchGMmMkfjKEYyitU9CqgyNZmCMwlUPHT3unGvzD8Q5qqhqq92ZUBw1dRWynFc1t7iNK1LSnm8afKTfpK45VQlVG5ZmIcqXs7FfDUl5pMwaVqirB+7HGtzVl3TZ6XxQJVBsU8lUjON8SlG3Jq3nsFxq33nptN0nBFytdLddL9zyteqqk20lC+235tEW0eLzBlpHBEqSySS6tlYlhWat8Uoy3tO1ss3l/JiKlqbgE23x7MuLfP9gMaW/bwWewZCK2pSaVru3wt7LlJgXgrK0bPe28vIY6S/LgQTKqUXvM23kdkuC62M8qrT2p9Mhng3FRptZWXmitUXJcUnfg9jBaw7Y2yydt47BLckLdGb2x7O/wDJaWSnzRHC/F/nAudGUc7PsBJXzsxsUjlfaAo3z2peRJSvtVun8hTSsks2lmV0qsFQDD6AVX3LjM2xNWtK7KlYGRd7kFMmXRlyKS29xsUbTm1t77e4bpKTyy5rZ2M6eXIkW1mm0SNi503dXXNG/R9a3+Luvsc/xr5S7i6kMPT83Go6lmeYl6KNW6utjC8Q5WrtIdrW93jst9zdiOsS4zB2MrGJxFYhFH4yhGMhKnbVQJVTnqqR1Tz09dukqv5tDVU5arE8cqFut4xT0hHLjVI6g0Lap6xl8tN9ZNRXpdinWqy3xS34fuxEqojxpx+GS6SS/gqFuh+ki85Xk/7nf0EaTQpLbl0dn2MlXWTs87O/wvb34CpVr2csrq91O99tr8HyKISQwq99n5wCnVi1bJy3PktzF03id27Li7Lra9gHbguuz0RymJt0v0dJRSaleNSLWXyvP0fpkMnpTbbV1LY9+LYrST5IBVfdUXKV1KOVvdaV7NyvdWTtawNXSM24zads3iu3fbFPeCRzW3KKv8F3fm1fcaHNWy7GO6k1ayds/dSSt55sUpPe8r/K0mU82Y6pv/ULp5B4lJbTHOq08ti4NT3cUy6VZSebt1MzzTcdW0xUV98yeIr5ZlSniySdt9s78kadHgovNW9DnM1FusRf0qhQ3vtb0JpVVSja1l6lV67b4LoZXVdti6/yZi59yZmI9Od4dn717cl9wocc8uVh9arhyaV+H51FyrpRyu5N7NyXM9EW881AY6Pf5s3x/YtaCuIqrOV7qyvnZPZuz4FRrNbWn5r9zVSzcf0fgpdQ6dHL3rdxMat77OWay+4x077/AFTJFVaS/Mi3Tssrc1tLqQz2D4xvbBHYrXs83fa83+ILTHKD4cnkVCi93nZj56XnZK7WTts7iZ16j3WNxEyzM8wuSttssugFOjjzlsAjQcneTNqOnPP65ddX9H0rJJLcE5icRWI2wdiKxCsRWIkdiIIxFkKalVC8Uw4y8Zmna2x1SeKYsZfiFQttVULxTCqgXiELa3UBczN4gLqAraHUT22fXMW4x+ldrCcZMRM2Z4cea6NkWjp/NL0+wKkEqgSYkxUP7n2X2I6P9/ogfELUzMw3EiVFrZL/ANULdGSvaSzyeW4PxAHUA2S6MlwfQbQp3sldvhbPyKdQG9ynmzHVNdLSJbFG+3JWvZchH9QlfK9r79/K5nnD82ktb5n5ZGPFDfla56fKTcrRV3lCOKyVtqcm/wBzNPS5PKyV+K2dBTXXuwMKNR8cMz8o57rWb6bCnCTyukuV7kikg8R0jlznqSo6JnnKTXAa6S4IvETELNq8NcF2LwlYiYiS7de7BlTvtb7svEViKjcrikskWBcq4smJl4hVy8RI3ETEKxFYiRtyYhWImIUZcgvEUQXctMhCbU2S5CEFphJkICS5CyAAtkuQhJdy0yEIwtMK5CGTCXKuUQCslyEESFsFlkFBBZCCA3LTIQUu5LkICRslyiEkuS5RCSXJcoghdyrkISS5CEBJclyEFKuQhC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5610" name="Picture 10" descr="http://www.hrisey.net/static/files/slider/hrisey_l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3859683" cy="205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612" name="Picture 12" descr="http://www.akureyri.is/static/files/01_akureyri.is/grimsey/img_3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2669602" cy="17786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Islandski jezik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Prevladava kršćanstvo, točnije protestantizam (91. 8%)</a:t>
            </a:r>
          </a:p>
          <a:p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Najzastupljeniji Luterani  (85. 6%)</a:t>
            </a:r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5. STANOVNIŠTVO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Glavni oblik prijevoza- automobil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1 automobil na 1.5 stanovnika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13,034 km cesta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Trenutno nema željeznice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6. PROMET</a:t>
            </a:r>
            <a:endParaRPr lang="hr-HR" dirty="0"/>
          </a:p>
        </p:txBody>
      </p:sp>
      <p:pic>
        <p:nvPicPr>
          <p:cNvPr id="23556" name="Picture 4" descr="http://static.panoramio.com/photos/large/5037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505200"/>
            <a:ext cx="5384890" cy="292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Zimi nema dana, a ljeti nema noći.</a:t>
            </a:r>
          </a:p>
          <a:p>
            <a:r>
              <a:rPr lang="hr-HR" dirty="0" smtClean="0"/>
              <a:t>U Reykjaviku postoji Genetički centar koji može odrediti porijeklo svakog čovjeka sa planete.</a:t>
            </a:r>
          </a:p>
          <a:p>
            <a:r>
              <a:rPr lang="hr-HR" dirty="0" smtClean="0"/>
              <a:t>Školovanje je besplatno. Postoje svi fakluteti osim veterinarskog zbog malog broja životinja.</a:t>
            </a:r>
          </a:p>
          <a:p>
            <a:r>
              <a:rPr lang="hr-HR" dirty="0" smtClean="0"/>
              <a:t>Izuzetno visok standard, prosječna plaća 4500 eura.</a:t>
            </a:r>
          </a:p>
          <a:p>
            <a:r>
              <a:rPr lang="hr-HR" dirty="0" smtClean="0"/>
              <a:t>Nepismenih nema.</a:t>
            </a:r>
          </a:p>
          <a:p>
            <a:r>
              <a:rPr lang="hr-HR" dirty="0" smtClean="0"/>
              <a:t>Koriste prirodne resurse zbog čega imaju jefitnu struju koju skupo prodaju.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7. ZANIMLJIVOSTI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7.1 PLAVA LAGUNA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34690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Termalni bazen</a:t>
            </a:r>
          </a:p>
          <a:p>
            <a:endParaRPr lang="hr-HR" dirty="0" smtClean="0"/>
          </a:p>
          <a:p>
            <a:r>
              <a:rPr lang="hr-HR" dirty="0" smtClean="0"/>
              <a:t>Temperatura vode je konstantno, i zimi i ljeti, +39 C</a:t>
            </a:r>
          </a:p>
          <a:p>
            <a:endParaRPr lang="hr-HR" dirty="0" smtClean="0"/>
          </a:p>
          <a:p>
            <a:r>
              <a:rPr lang="hr-HR" dirty="0" smtClean="0"/>
              <a:t>Dokazano ljekovita</a:t>
            </a:r>
          </a:p>
          <a:p>
            <a:endParaRPr lang="hr-HR" dirty="0" smtClean="0"/>
          </a:p>
          <a:p>
            <a:r>
              <a:rPr lang="hr-HR" dirty="0" smtClean="0"/>
              <a:t>Uspješno lječi kožne i reumatske bolesti</a:t>
            </a:r>
          </a:p>
          <a:p>
            <a:endParaRPr lang="hr-HR" dirty="0" smtClean="0"/>
          </a:p>
          <a:p>
            <a:r>
              <a:rPr lang="hr-HR" dirty="0" smtClean="0"/>
              <a:t>Navodno i pomlađuje</a:t>
            </a:r>
            <a:endParaRPr lang="hr-HR" dirty="0"/>
          </a:p>
        </p:txBody>
      </p:sp>
      <p:pic>
        <p:nvPicPr>
          <p:cNvPr id="32770" name="Picture 2" descr="http://pixelizam.com/wp-content/uploads/2014/02/plava-lagu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943350" cy="2628901"/>
          </a:xfrm>
          <a:prstGeom prst="rect">
            <a:avLst/>
          </a:prstGeom>
          <a:noFill/>
        </p:spPr>
      </p:pic>
      <p:pic>
        <p:nvPicPr>
          <p:cNvPr id="32772" name="Picture 4" descr="http://pixelizam.com/wp-content/uploads/2014/02/plava-laguna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3562350" cy="26689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276600" cy="48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1. Uvod</a:t>
            </a:r>
          </a:p>
          <a:p>
            <a:pPr>
              <a:buNone/>
            </a:pPr>
            <a:r>
              <a:rPr lang="hr-HR" dirty="0" smtClean="0"/>
              <a:t>2. Povijest</a:t>
            </a:r>
          </a:p>
          <a:p>
            <a:pPr>
              <a:buNone/>
            </a:pPr>
            <a:r>
              <a:rPr lang="hr-HR" dirty="0" smtClean="0"/>
              <a:t>3. Klima</a:t>
            </a:r>
          </a:p>
          <a:p>
            <a:pPr>
              <a:buNone/>
            </a:pPr>
            <a:r>
              <a:rPr lang="hr-HR" dirty="0" smtClean="0"/>
              <a:t>4. Zemljopis</a:t>
            </a:r>
          </a:p>
          <a:p>
            <a:pPr lvl="1">
              <a:buNone/>
            </a:pPr>
            <a:r>
              <a:rPr lang="hr-HR" dirty="0" smtClean="0"/>
              <a:t>4.1 Vulkani</a:t>
            </a:r>
          </a:p>
          <a:p>
            <a:pPr lvl="1">
              <a:buNone/>
            </a:pPr>
            <a:r>
              <a:rPr lang="hr-HR" dirty="0" smtClean="0"/>
              <a:t>4.2 Gradovi</a:t>
            </a:r>
          </a:p>
          <a:p>
            <a:pPr lvl="1">
              <a:buNone/>
            </a:pPr>
            <a:r>
              <a:rPr lang="hr-HR" dirty="0" smtClean="0"/>
              <a:t>4.3 Otoci</a:t>
            </a:r>
          </a:p>
          <a:p>
            <a:pPr>
              <a:buNone/>
            </a:pPr>
            <a:r>
              <a:rPr lang="hr-HR" dirty="0" smtClean="0"/>
              <a:t>5. Stanovništvo</a:t>
            </a:r>
          </a:p>
          <a:p>
            <a:pPr>
              <a:buNone/>
            </a:pPr>
            <a:r>
              <a:rPr lang="hr-HR" dirty="0" smtClean="0"/>
              <a:t>6. Promet</a:t>
            </a:r>
          </a:p>
          <a:p>
            <a:pPr>
              <a:buNone/>
            </a:pPr>
            <a:r>
              <a:rPr lang="hr-HR" dirty="0" smtClean="0"/>
              <a:t>7. Zanimljivosti</a:t>
            </a:r>
          </a:p>
          <a:p>
            <a:pPr>
              <a:buNone/>
            </a:pPr>
            <a:r>
              <a:rPr lang="hr-HR" dirty="0" smtClean="0"/>
              <a:t>	7.1 Plava laguna</a:t>
            </a:r>
          </a:p>
          <a:p>
            <a:pPr lvl="1">
              <a:buFont typeface="Arial" pitchFamily="34" charset="0"/>
              <a:buChar char="•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SADRŽAJ</a:t>
            </a:r>
            <a:endParaRPr lang="hr-HR" dirty="0"/>
          </a:p>
        </p:txBody>
      </p:sp>
      <p:pic>
        <p:nvPicPr>
          <p:cNvPr id="1026" name="Picture 2" descr="http://upload.wikimedia.org/wikipedia/commons/thumb/c/cd/Map_of_Iceland.svg/2000px-Map_of_Icelan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488224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1. UVOD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Island je otočna zemlja u sjevernom Atlantiku između Grenlanda, Norveške i Britanskih otoka. </a:t>
            </a:r>
          </a:p>
          <a:p>
            <a:r>
              <a:rPr lang="vi-VN" b="1" dirty="0" smtClean="0"/>
              <a:t>Glavni grad: </a:t>
            </a:r>
            <a:r>
              <a:rPr lang="vi-VN" dirty="0" smtClean="0"/>
              <a:t>Reykjavik</a:t>
            </a:r>
          </a:p>
          <a:p>
            <a:r>
              <a:rPr lang="vi-VN" b="1" dirty="0" smtClean="0"/>
              <a:t>Površina</a:t>
            </a:r>
            <a:r>
              <a:rPr lang="hr-HR" b="1" dirty="0" smtClean="0"/>
              <a:t>:</a:t>
            </a:r>
            <a:r>
              <a:rPr lang="vi-VN" b="1" dirty="0" smtClean="0"/>
              <a:t> </a:t>
            </a:r>
            <a:r>
              <a:rPr lang="vi-VN" dirty="0" smtClean="0"/>
              <a:t>103.001 km²</a:t>
            </a:r>
          </a:p>
          <a:p>
            <a:r>
              <a:rPr lang="vi-VN" b="1" dirty="0" smtClean="0"/>
              <a:t>Stanovništvo: </a:t>
            </a:r>
            <a:r>
              <a:rPr lang="vi-VN" dirty="0" smtClean="0"/>
              <a:t>323.002 (2013.)</a:t>
            </a:r>
          </a:p>
          <a:p>
            <a:r>
              <a:rPr lang="vi-VN" b="1" dirty="0" smtClean="0"/>
              <a:t>Valuta: </a:t>
            </a:r>
            <a:r>
              <a:rPr lang="vi-VN" dirty="0" smtClean="0"/>
              <a:t>Islandska kruna</a:t>
            </a:r>
          </a:p>
          <a:p>
            <a:r>
              <a:rPr lang="vi-VN" b="1" dirty="0" smtClean="0"/>
              <a:t>Himna: </a:t>
            </a:r>
            <a:r>
              <a:rPr lang="vi-VN" dirty="0" smtClean="0"/>
              <a:t>Lofsöngur</a:t>
            </a:r>
          </a:p>
          <a:p>
            <a:r>
              <a:rPr lang="vi-VN" b="1" dirty="0" smtClean="0"/>
              <a:t>Službeni jezik: </a:t>
            </a:r>
            <a:r>
              <a:rPr lang="vi-VN" dirty="0" smtClean="0"/>
              <a:t>Islandski jezi</a:t>
            </a:r>
            <a:r>
              <a:rPr lang="hr-HR" dirty="0" smtClean="0"/>
              <a:t>k</a:t>
            </a:r>
            <a:endParaRPr lang="vi-VN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1028" name="AutoShape 4" descr="Slikovni rezultat za predsjednik isla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Slikovni rezultat za predsjednik isla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http://www.althingi.is/myndir/mynd/thingmenn/440/org/my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590800"/>
            <a:ext cx="2121207" cy="2790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484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Predsjednik: Ólafur Ragnar Grímsson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Naseljen u 9. i 10. stoljeću od norveških i keltskih imigranata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Najstariji parlament na svijetu - </a:t>
            </a:r>
            <a:r>
              <a:rPr lang="hr-HR" b="1" dirty="0" smtClean="0"/>
              <a:t>Althing </a:t>
            </a:r>
            <a:r>
              <a:rPr lang="hr-HR" dirty="0" smtClean="0"/>
              <a:t>(930. g.)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B</a:t>
            </a:r>
            <a:r>
              <a:rPr lang="it-IT" dirty="0" smtClean="0"/>
              <a:t>io</a:t>
            </a:r>
            <a:r>
              <a:rPr lang="hr-HR" dirty="0" smtClean="0"/>
              <a:t> je</a:t>
            </a:r>
            <a:r>
              <a:rPr lang="it-IT" dirty="0" smtClean="0"/>
              <a:t> neovisan 300 godina, a zatim su njime vladali Norveška i </a:t>
            </a:r>
            <a:r>
              <a:rPr lang="hr-HR" dirty="0" smtClean="0"/>
              <a:t>Danska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Današnja republika je osnovana 1944. g.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 1950. potpisao sporazum sa SAD, kojim je Americi predata nadležnost nad obranom Islanda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2. POVIJEST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veralmondchs.org/wp-content/uploads/2014/02/waterfall-godafoss-ice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239702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headventurousmailbox.com/wp-content/uploads/2014/11/icelan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799"/>
            <a:ext cx="523553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5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Umjerena klima</a:t>
            </a:r>
          </a:p>
          <a:p>
            <a:r>
              <a:rPr lang="hr-HR" dirty="0" smtClean="0"/>
              <a:t>Zime su blage i vjetrovite dok su ljeta malo svježija</a:t>
            </a:r>
          </a:p>
          <a:p>
            <a:r>
              <a:rPr lang="vi-VN" dirty="0" smtClean="0"/>
              <a:t>Postoje varijacije u klimi između različitih dijelova otoka</a:t>
            </a:r>
            <a:r>
              <a:rPr lang="hr-HR" dirty="0" smtClean="0"/>
              <a:t> (južna obala je toplija, vlažnija i vjetrovitija od sjeverne obale)</a:t>
            </a:r>
          </a:p>
          <a:p>
            <a:r>
              <a:rPr lang="hr-HR" dirty="0" smtClean="0"/>
              <a:t>Niska područja u unutrašnjosti na sjeveru zemlje su mnogo suša</a:t>
            </a:r>
          </a:p>
          <a:p>
            <a:r>
              <a:rPr lang="pl-PL" dirty="0" smtClean="0"/>
              <a:t>Centralno gorje je najhladniji dio Islanda</a:t>
            </a:r>
            <a:endParaRPr lang="hr-HR" dirty="0" smtClean="0"/>
          </a:p>
          <a:p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3. KLIMA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2400" dirty="0" smtClean="0"/>
              <a:t>Prosječna temperatura po mjesecima za glavni grad Reykjavik</a:t>
            </a:r>
            <a:endParaRPr lang="hr-H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3. KLIMA</a:t>
            </a:r>
            <a:endParaRPr lang="hr-HR" dirty="0"/>
          </a:p>
        </p:txBody>
      </p:sp>
      <p:pic>
        <p:nvPicPr>
          <p:cNvPr id="29698" name="Picture 2" descr="http://0.tqn.com/y/goscandinavia/1/S/R/0/-/-/rejktem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5638800" cy="37883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4. ZEMLJOPIS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0327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N</a:t>
            </a:r>
            <a:r>
              <a:rPr lang="sv-SE" dirty="0" smtClean="0"/>
              <a:t>alazi </a:t>
            </a:r>
            <a:r>
              <a:rPr lang="hr-HR" dirty="0" smtClean="0"/>
              <a:t>se </a:t>
            </a:r>
            <a:r>
              <a:rPr lang="sv-SE" dirty="0" smtClean="0"/>
              <a:t>u sjevernom </a:t>
            </a:r>
            <a:r>
              <a:rPr lang="hr-HR" dirty="0" smtClean="0"/>
              <a:t>Atlanskom oceanu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Oko 10% otoka je pod ledom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Bogat gejzirima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ristupačnost </a:t>
            </a:r>
            <a:r>
              <a:rPr lang="hr-HR" dirty="0" smtClean="0"/>
              <a:t>geotermalne energije (stanovnici imaju toplu vodu)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Ima mnogo fjordova duž obale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18. otok po veličini na svijetu.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http://upload.wikimedia.org/wikipedia/commons/7/76/CIA_Factbook_map_of_Icela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031892" cy="433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legraph.co.uk/travel/destination/article130500.ece/ALTERNATES/w620/cruiseshipnor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304800"/>
            <a:ext cx="5341711" cy="33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mighty.com/wp-content/themes/gomighty/lib/goal_images/files/tumblr_m86m790rAk1rqjjav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57" y="3621830"/>
            <a:ext cx="4575586" cy="31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99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1228</TotalTime>
  <Words>346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ISLAND </vt:lpstr>
      <vt:lpstr>                  SADRŽAJ</vt:lpstr>
      <vt:lpstr>1. UVOD</vt:lpstr>
      <vt:lpstr>2. POVIJEST</vt:lpstr>
      <vt:lpstr>PowerPoint Presentation</vt:lpstr>
      <vt:lpstr>3. KLIMA</vt:lpstr>
      <vt:lpstr>3. KLIMA</vt:lpstr>
      <vt:lpstr>4. ZEMLJOPIS</vt:lpstr>
      <vt:lpstr>PowerPoint Presentation</vt:lpstr>
      <vt:lpstr>4.1 VULKANI</vt:lpstr>
      <vt:lpstr>4.1 VULKAN Eyjafjallajökull</vt:lpstr>
      <vt:lpstr>Eyjafjallajökull</vt:lpstr>
      <vt:lpstr>4.2 GRADOVI</vt:lpstr>
      <vt:lpstr>4.2 GRADOVI</vt:lpstr>
      <vt:lpstr>4.3 OTOCI</vt:lpstr>
      <vt:lpstr>5. STANOVNIŠTVO</vt:lpstr>
      <vt:lpstr>6. PROMET</vt:lpstr>
      <vt:lpstr>7. ZANIMLJIVOSTI</vt:lpstr>
      <vt:lpstr>7.1 PLAVA LAGUNA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</dc:title>
  <dc:creator>Ana</dc:creator>
  <cp:lastModifiedBy>Učenik</cp:lastModifiedBy>
  <cp:revision>40</cp:revision>
  <dcterms:created xsi:type="dcterms:W3CDTF">2006-08-16T00:00:00Z</dcterms:created>
  <dcterms:modified xsi:type="dcterms:W3CDTF">2014-12-16T06:48:43Z</dcterms:modified>
</cp:coreProperties>
</file>