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6FF"/>
    <a:srgbClr val="F5C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296A12F-14EC-49E2-9863-A3A74C7A1E7E}" type="datetimeFigureOut">
              <a:rPr lang="sr-Latn-CS" smtClean="0"/>
              <a:pPr/>
              <a:t>17.3.2015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C3A9627-986A-4B43-86A0-4C6E0DBF6A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143800" cy="192880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70C0"/>
                </a:solidFill>
              </a:rPr>
              <a:t>ČEŠKA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IZRADILA:Paola Petek</a:t>
            </a:r>
            <a:endParaRPr lang="hr-HR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ČEŠKA KRUNA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Češka kruna je novčana jedinica u Češkoj</a:t>
            </a:r>
          </a:p>
          <a:p>
            <a:r>
              <a:rPr lang="hr-HR" dirty="0" smtClean="0"/>
              <a:t>Oznaka je CZK</a:t>
            </a:r>
          </a:p>
          <a:p>
            <a:r>
              <a:rPr lang="hr-HR" dirty="0" smtClean="0"/>
              <a:t>Manja vrijednost su haleri</a:t>
            </a:r>
            <a:endParaRPr lang="hr-HR" dirty="0"/>
          </a:p>
        </p:txBody>
      </p:sp>
      <p:pic>
        <p:nvPicPr>
          <p:cNvPr id="22530" name="Picture 2" descr="http://www.novosti.rs/upload/images/2013/05/29n/Ceska-kruna-nov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14686"/>
            <a:ext cx="5858197" cy="3214686"/>
          </a:xfrm>
          <a:prstGeom prst="rect">
            <a:avLst/>
          </a:prstGeom>
          <a:noFill/>
        </p:spPr>
      </p:pic>
      <p:pic>
        <p:nvPicPr>
          <p:cNvPr id="22532" name="Picture 4" descr="http://www.njuskalo.hr/image-bigger/numizmatika-kovanice/260-ceskih-kruna-vrjednost-70kn-prodajem-40kn-slika-405477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3818" y="3889976"/>
            <a:ext cx="3407976" cy="191452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ČEŠKO PIVO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Češko pivo je najpoznatije pivo na svijetu</a:t>
            </a:r>
          </a:p>
          <a:p>
            <a:r>
              <a:rPr lang="pl-PL" dirty="0" smtClean="0"/>
              <a:t> Češka je najveći knozumant piva u svijetu </a:t>
            </a:r>
            <a:r>
              <a:rPr lang="hr-HR" dirty="0" smtClean="0"/>
              <a:t>(153,6 litara po stanovniku)</a:t>
            </a:r>
          </a:p>
          <a:p>
            <a:r>
              <a:rPr lang="hr-HR" dirty="0" smtClean="0"/>
              <a:t>Sadržava 4% alkohola</a:t>
            </a:r>
            <a:endParaRPr lang="hr-HR" dirty="0"/>
          </a:p>
        </p:txBody>
      </p:sp>
      <p:pic>
        <p:nvPicPr>
          <p:cNvPr id="23554" name="Picture 2" descr="http://www.vicevi.hr/zanimljivosti/zslika.php?w=310&amp;h=233&amp;f=7568&amp;idx=1&amp;type=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143380"/>
            <a:ext cx="2952750" cy="2219326"/>
          </a:xfrm>
          <a:prstGeom prst="rect">
            <a:avLst/>
          </a:prstGeom>
          <a:noFill/>
        </p:spPr>
      </p:pic>
      <p:pic>
        <p:nvPicPr>
          <p:cNvPr id="23556" name="Picture 4" descr="http://www.agropress.org.rs/files/pivo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ČEŠKO SREDOGORJE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Češko sredogorje je planinski lanac u Sj. Češkoj</a:t>
            </a:r>
          </a:p>
          <a:p>
            <a:r>
              <a:rPr lang="pl-PL" dirty="0" smtClean="0"/>
              <a:t>Lanac je dug 80 km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2050" name="Picture 2" descr="http://www.gis.si/egw/GSS_T05_P03/img/nemskosredogorj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09722"/>
            <a:ext cx="4190628" cy="31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PRAG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Prag je glavni i najveći grad Češke</a:t>
            </a:r>
          </a:p>
          <a:p>
            <a:r>
              <a:rPr lang="hr-HR" dirty="0" smtClean="0"/>
              <a:t>Nadimak:  Grad iz bajke</a:t>
            </a:r>
          </a:p>
          <a:p>
            <a:r>
              <a:rPr lang="hr-HR" dirty="0" smtClean="0"/>
              <a:t>Ima 1,2 milijuna stanovnika</a:t>
            </a:r>
            <a:endParaRPr lang="hr-HR" dirty="0"/>
          </a:p>
        </p:txBody>
      </p:sp>
      <p:pic>
        <p:nvPicPr>
          <p:cNvPr id="25602" name="Picture 2" descr="http://upload.wikimedia.org/wikipedia/commons/c/c9/Prague_2006-11_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4076645" cy="3057484"/>
          </a:xfrm>
          <a:prstGeom prst="rect">
            <a:avLst/>
          </a:prstGeom>
          <a:noFill/>
        </p:spPr>
      </p:pic>
      <p:pic>
        <p:nvPicPr>
          <p:cNvPr id="25604" name="Picture 4" descr="http://fc01.deviantart.net/fs70/i/2011/268/5/9/prag___narodni_divadlo_by_pingallery-d4av5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4214842" cy="269025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KARLOV MOST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Glavno je obilježje Praga</a:t>
            </a:r>
          </a:p>
          <a:p>
            <a:r>
              <a:rPr lang="hr-HR" dirty="0" smtClean="0"/>
              <a:t>Karlov most žrtva je vlastite popularnosti –većinu vremena krcat je podjednako i turistima i Česima</a:t>
            </a:r>
            <a:endParaRPr lang="hr-HR" dirty="0"/>
          </a:p>
        </p:txBody>
      </p:sp>
      <p:pic>
        <p:nvPicPr>
          <p:cNvPr id="26626" name="Picture 2" descr="http://www.lotos-croatia.com/files/image/karlov%20mos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57599"/>
            <a:ext cx="7500990" cy="32004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PRAŠKI DVORAC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HR" dirty="0" smtClean="0"/>
              <a:t>Najveći je drevni dvorac na svijetu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U njemu su stolovali češki kraljevi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Jedan od glavnih turističkih atrakcija</a:t>
            </a:r>
          </a:p>
          <a:p>
            <a:pPr>
              <a:buFont typeface="Courier New" pitchFamily="49" charset="0"/>
              <a:buChar char="o"/>
            </a:pPr>
            <a:endParaRPr lang="hr-HR" dirty="0" smtClean="0"/>
          </a:p>
        </p:txBody>
      </p:sp>
      <p:pic>
        <p:nvPicPr>
          <p:cNvPr id="27650" name="Picture 2" descr="http://cdn7.prague.fm/wp-content/gallery/prague-castle/castle_prg3.jpg?6f636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OLD TOWN SQUARE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Nalazi se između trga Wenceslas i Karlovog mosta</a:t>
            </a:r>
          </a:p>
          <a:p>
            <a:r>
              <a:rPr lang="hr-HR" dirty="0" smtClean="0"/>
              <a:t> Ima raznih arhitektonskih stilova</a:t>
            </a:r>
            <a:endParaRPr lang="hr-HR" dirty="0"/>
          </a:p>
        </p:txBody>
      </p:sp>
      <p:pic>
        <p:nvPicPr>
          <p:cNvPr id="28674" name="Picture 2" descr="http://upload.wikimedia.org/wikipedia/commons/thumb/1/1c/Prague_Old_Town_Square%2C_Czech_Republic_-_Oct_2010.jpg/220px-Prague_Old_Town_Square%2C_Czech_Republic_-_Oct_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3286148" cy="3181590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thumb/a/ac/Tribute_to_the_27_victims.jpg/220px-Tribute_to_the_27_victi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396148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46638"/>
          </a:xfrm>
        </p:spPr>
        <p:txBody>
          <a:bodyPr>
            <a:normAutofit fontScale="90000"/>
          </a:bodyPr>
          <a:lstStyle/>
          <a:p>
            <a:pPr algn="ctr"/>
            <a:r>
              <a:rPr lang="hr-HR" smtClean="0"/>
              <a:t>KATEDRALA </a:t>
            </a:r>
            <a:r>
              <a:rPr lang="hr-HR" dirty="0" smtClean="0"/>
              <a:t>SV. VIDA,VACLAVA I ADALBERTA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Rimokatolička katedrala</a:t>
            </a:r>
          </a:p>
          <a:p>
            <a:r>
              <a:rPr lang="pl-PL" dirty="0" smtClean="0"/>
              <a:t>Do 1997. godine, katedrala je posvećena samo sv Vida, pa se često naziva Katedrala Sv. Vida</a:t>
            </a:r>
            <a:endParaRPr lang="hr-HR" dirty="0"/>
          </a:p>
        </p:txBody>
      </p:sp>
      <p:pic>
        <p:nvPicPr>
          <p:cNvPr id="29698" name="Picture 2" descr="http://upload.wikimedia.org/wikipedia/commons/thumb/9/99/Praha%2C_Katedr%C3%A1la%2C_JV_01.jpg/250px-Praha%2C_Katedr%C3%A1la%2C_JV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686"/>
            <a:ext cx="3500462" cy="347245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VYŠEHRAD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Povijesna utvrda koja se nalazi u Pragu</a:t>
            </a:r>
          </a:p>
          <a:p>
            <a:r>
              <a:rPr lang="hr-HR" dirty="0" smtClean="0"/>
              <a:t>Lokalna legenda smatra da Vyšehrad je mjesto prvog naselja koje je kasnije postao Prag</a:t>
            </a:r>
            <a:endParaRPr lang="hr-HR" dirty="0"/>
          </a:p>
        </p:txBody>
      </p:sp>
      <p:pic>
        <p:nvPicPr>
          <p:cNvPr id="30722" name="Picture 2" descr="http://upload.wikimedia.org/wikipedia/commons/thumb/f/f1/Parn%C3%ADk_Vy%C5%A1ehrad_pod_Vy%C5%A1ehradem.jpg/300px-Parn%C3%ADk_Vy%C5%A1ehrad_pod_Vy%C5%A1ehrad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555266" cy="2547942"/>
          </a:xfrm>
          <a:prstGeom prst="rect">
            <a:avLst/>
          </a:prstGeom>
          <a:noFill/>
        </p:spPr>
      </p:pic>
      <p:sp>
        <p:nvSpPr>
          <p:cNvPr id="30724" name="AutoShape 4" descr="data:image/jpeg;base64,/9j/4AAQSkZJRgABAQAAAQABAAD/2wCEAAkGBxQSEhUUExQVFRUXFxoXFxgWGBwfFxgXFxwYFxwcFxccHyggGBwlHBgXIjEhJSkrLi4uFx8zODMsNygtLiwBCgoKDg0OGhAQGywkICQtLCwsLCwsLCwsLCw0LCwsLCwsLCwsLCwsLCwsLCwsLCwsLCwsLCwsLCwsLCwsLCwsLP/AABEIAMYA/gMBIgACEQEDEQH/xAAcAAABBQEBAQAAAAAAAAAAAAAEAQIDBQYABwj/xABHEAACAQIEAwUEBwQGCQUAAAABAhEAAwQSITEFQVEGEyJhcTKBkaEHFEKxwdHwFSNSgiRiktLh8TNTcnN0orKzwjRDg5PT/8QAGgEAAwEBAQEAAAAAAAAAAAAAAAECAwQFBv/EAC8RAAICAQMEAQIFAwUAAAAAAAABAhEDEiExBBNBUfAi4RRhcaHRMuLxI0KBkbH/2gAMAwEAAhEDEQA/AKPu6nsXWXY0atoGiLeBnaDX07kvJ5YzD8WYbiatcNxND7QIoVeDMeVL+y2HSsZdtgXCG23Q0pwds9KrsPgiOdGrhvSsWq4YWc3BkPP51w4Mvn8a4YYjnTSrDnRcvYDjwTp99NPBD0NOS83nRC4ojrS1TXkewC3CmHKlXCRvVtax/rRYuT51LyS8lKih7geVRNhQa0FxRzQVAUT+GhZAZQvgR1qFsEOtaB0t8wRSiwnrV91k0UljhpbY1OeCP5VoMNaQbH41Z4dAehqJdRJFRhZijw64vP50htXBuK9A+pqdxUV3A2zUfivaLeFmDF8jlRNjFeXzq8xvCk5RVLdsZTtWqnGRlpaD7Nz9TRtq8OtUYanoxqHCyky7YikDEc6qlvEc65cSeVToL1Bd3GEb0O+P9aZczHlQ1yw3SqUUS2TvigelcLiH/OgLiEVCZq9CFYVjOH2312PlVZc4SeTD30QzHrTDmrSLkvIB44Uo3aKHvWVXZvlRt27O1DXUmoi35IYOMVGzNTl4gRzNNbBneoWw5FaVFklhb4p1FFWuIIfs1SDDmlCkUnjiwtmmTE2z5UpRW6Vnkdupqe3dI51m8VcMeouThgNopvd+VA/WnH+dQ4ri3dozNoFBMz0qdMh2dwXEi9bL6mLt1P7Fx1HyAow48Let2pgulxv7Bt/3jWJ+jHjhaxcRvaFwt7mC6/GiOK8aC8XwgOy22B2j97mH3qvwrLXcFI10fW4m2uluVBsblWS41fKmXr1sjl7qtNrwZlY7tzrrWKKmiT5Ck7ueUe6tLQi2wd7OswKKs79KobYK7MBRmHx7A+0prCUPRcZezQG9HU1A949KE/ayfaGvlQWK4oDsDURxv0aSyL2GYjHqu4qgxuKDtIEe+m3fGdWioBh9farphBRMXJslttR1rEgCIHvFQWuHnk6/GpP2e3Ig+hFDcWNWK9yeQ+FRg+6luYRhUeUikkvAWPYA7mhbts8tffU2vSkYdapbABlTTStGd3TGtGq1AClaTJRBSu1osYUMKeRFOXCt5UYMOwjMRrtOlMS/amO+tAgwR3i6Hodd6weShabIfqreR99NayeYqyt2gfZZW9CDT3wh5iksgaCm7oGmNhV6/Krr6t5Uw4I9KpZBaWVAw/mKX6n+hVt9T66UowQ8qfcFpKY4cczH59KzfbtSmCunl4QfQsoP31p+0ty3Zt23Z1RRet5ywMBSddpNYjt32qwV3DXLVlmuMxXUIypowJktB2HKpnlWl36LhjdppeSHsnhclxMufxWzuVIIGR9goj2l+frVFirRu4zFOxg23/hLEBAdR4hERPX51Ng+MvZFprSKbjrC5mYgDwqdJAEae5aFw9yL+JZizC4ufMsSVIaZB25++vLeVdlQ83Z6Gh9xy/I9Xw+JzqpYakA6eYonQD2Qff8AhS8N4RcexauLlKvbRhrBhlBH31IvCrk+z8DXrqcWuTzXFp8EAxZX7I+FQXcaxq0fhVwIWKkRG486S/wFxyPwJ+6hThYaZeila+x5mphcWNZb1NENgI3keoIpgwfSK01RJEw7rMmB8aMW9b08enpQxwkbilODIHsH41Lpj3LNnstswB8waj7lP4lPpP5VXKkfZqUT/CKjTXkLC+7X+EfGnLbX+GPQ0NbI6fOjLZWNTSY0d3fRvjTCPMGrG0tqN/hTptjYfGo1F0Vnck7AVG+GPQVbFk8vgKaLKHmPjRrDSVPdRyqPJV+vD1Oxpx4OOtLupD7cmZtrVRG3WofhCgVXX+GmdBpVRypicJI8b412nxV9kuLiLi5Vg5HKrI5+EgE+flWs4H2Ks4uxbxFy+4N24QUUakqZbx7glQTNec4m/bXRQ666AmRHLn68qtMLxZ7aZUcjYjXY9R0rypT1eT0Yxrg9H4x2dw9y8mJw963Yg90AqGMy+ESMw8Q0melMwnba4mIdbiqyBivh0gidp6xtrXluN41f1HfXSC2b2zvzJ86I4LxOyq5Xty8k5iWkyZ5mPlShlcPzBwUuT13DdsJZzbw+IxCTplUb8xr99FpxvF5XZsJbAgFct5M6AwYuIzAkgHlGulYfg3aXD2wwa28sBorabnUyf1AqDH9orLBmttfRyw3YmRpJJ5a+u1J9RJyGsUUqo0LduvaaVyqJyvbZTy0B1k61ZcL4ybyFiMhiQrkoSD/Dm0b3HmKwV7iWHeVvPiCmUkBYMvymAJNCXeMLCwzGVAMqNNB115Va6qfgh9PDyWP0ocZ77urCSFBL3DMgkaKAVMGJby2rJYXAJHigySPXSRpETpVje4kqgCUYnU5rInodZHlrUvDMf3jKLoRZdVICIi5TrqTyjnPXXSlLLKW7KjCMVSBcLYsl7IZm0RgwU6CQICgroDsd9DT8WtkO622uCLbASB1b5MD7vfWhbhuDbQ3LZYn7MlR6tn2nmKi4jwHCqCe+CvAAhFHOTsBJjmZrC1Zobjsx2ot3MNhreoItpbJI0zIoB/D41Ztx+1aMiWAYqxWMsjeOteP4pPqpOS6Lg5EAGJOpHT1oHC8VTC3lutYa7dysULODbBI0dQFBLjkSdN+ldkc308HM8S1XZ7fge1djG4e8FuRdQw1vZgM3hIB3kRMTBkVJxr6QLGFVAzB2NoNlWcxYsqiDEGPGSN/DXz6nFCy3GVWWIJ1zamSSxyg6xUNrFXWuAOTsJEgyBp8YqHPYvTufRGC7X2bwJJDAawQAYorA8Yw94+B0B8wCOleA2cTGUEg7CTtO9S2uIugbxROgOux9PdVRyUS4HtvHOJ2DbIW/acyJyhdIKzrz3G1TXeJYRWCMRJ5zpPrMV4fgsQ7TkhoE7nYa/lpRqYS9ctW7/e2QLhgK12HkEaZSBzIiJ3qlnrkXZs9it4/CEHxbGNW/LlSXrlgjMGEdeXxrybAYfFBp7uV3JzTtP5ii+K4u6iE3IC7ZQwJ36AnrPLet1mhzbMnilxsemWUtN7LT6UQvDhyb9fCvHsB2n7vZjrMHppNbLsXxe/irzi5cK2bIzMLeQtck/buOfAun2dd6O8mtmT2XZsf2Y3LWkHDG/wA6IxGMAuAqzW1kWyGK6OcpAEE6wQY86sbVsn7Zb9elHddD7Sso2wDDp8agbDsBMVrBhxzpptINgtCzg8Blbd1lOkiixxC70n3VaXbHMIB6GhjZbWF191PWn4J0Sj5BDxZua0n7XP8ADXXsO32gZoZsOf0KpKBLlNHgtjAHFXBasgO5bRVliBMTIGw5nSiOLcAuYVzZvlbTH2c4MOOqMBBA5+tex9gOFWbGFwjWslkvJuCPFfOVtCxMkj2o2GUwBWj45gMPiUNq8qXPAWCNrt9pVncGPENdd9a8dzSZ6TPmy3w92IVWUkScoJJ8ttTrA94o/inZbubKXu/sPmIEW7uZgSsw4gARtoTV32V4DbS/iDndmt2ne2M5GVlykExGYiTvRnafset7B2MTaypea2DdJPhcSqgkQfFLDUcpmYFVqjdBvRluG8EuXbWfvLSnMqBXuAOwOmYDXwDWTOkGiMfwdcLiLdu7fslHEl0cMFBJBgjcgjUeYqz+jfgFm7f7u8gZvGpBY5JCNG248vOiPpd7MrauWu5VLad2Mwk6uWdZzGZEAcqqSSlpYlK9yh4jhLGGyfv+/DiWFtdUPKdZHpPKomwyOVGbu/3IueNTlCzuSJaJJmBOm1eo9lfo8wq4RPra9/cMEtmPhmMotxELDA6yarO3fAcHhLdk2beTvLgRs3iMFQwykkld9dtjWWtaqRf6lb2f7JWr9wH6zbxFsKS3dAqygiQYLTGbQ7ERtRr9mLdu4yW7auAA+Z8wUA8gWuqGIkVqMN2DwVp81sXLbqGCstxhJg6aNqPWeVY7CdmWNps1nEJdCgoVCPbY5iTmUNmPg0ERqaeNt2//AH7EyXhHXcJ3YUGxgHJEGb962TG8qGK/A0EnDVuSBZKkMNbLu6Gf4ZDCInUso0onD9lSWUXreKyw2fLhyNcvgyzMeLffTaKqsRwTF2Za3YvhV8QYIyxAOumqwOtPngrRKPIJ2iwFu0IK3Q2WZeF1jWAJDD51l8OrlNc3dzMADQTlkeZIPwq7xuOOJVRdvuQDzzNl8pJ2MDaoExZQyHGX2VDBQFSSFlgBMCKuLZmyp+qnNIzLrIkGenIaGpVssPEWVmywBIDaeU6x8a0SYhW1Y22kZ41DdTI2+ddi2w0gXDAkyAeWuhEaDY7n307EUdnCXMuZlbIBvG2k0LfzHSCdDAA5jroY5Vc2u7bxLdtmZEOryNFEkZSseIx/sHykjiN+zZBTu0a5C5Sg8GoB9hlCgHmSOWgo39AAcCwbEy1wWgANY1BkCCCRy191XGCwGZPCxOXVD5DbwnRZgVU4PD3O+tqlsl3cd2MwhXYgDOGQhl1kggz5VvMbwO5h7YdBcuhmyXBbEwSTPd28ugBmNYGm1Z5LRcaMLexQFwqQMs5RHqRO8dKFuE5gVlQdGgwDyPuP41Yfsi4A90W7ndiQSyxABYa+cA++Ooquv348POTqNo8v1zrX9DNhw47eGYhgpcQ2VVGg9B+pNFYbtdi1BjEXB6HSPMcv8apbtvSZHXT1j75NQ221ifKqINU3aq/eTJcuFwDmhuonXrzNbT6Pu3tmyXTE3SqNlyEglQRIOuuUQR8K8knKfSiAQwiYnzppb2F7UfVr3Z2B9dI++gykcjPoPzrxHh/b3FqFRr1yAANIOggc1JOnnWvx3a6+i2O7vG5nALHIs+ORGbKcuWBoYOomtU/CFzyby6W6N8Kh7tunxivMsZ2zxyXe6LtnnIAAvic6CIEMJjaNxQtztbjLilO/OYHx5QAQg5qwO86QNa0RDR6yGPMfIxUZf0PxryjFdt8ZlNs3SZIh18JgaQpEbxz11pydrcY5g3joAIyqPfyJnzpxViZddkuM2/q+CVkZyDCsNRbYh/EeYESP5q0PHeIKktlhu6YC6fZUSpynnrv/AC15ZwZL9tbKlLtshtntPLAEyAMs8xWr7SYd79hQzKozDODIYaHUg6+6vBz4nHJb4dnoxaaMRhuMeO6LQADGJ5lSIImJg9J862fGL5PB8OVdR+5YGTAkZdtddtq854ZbZ2vMCGAVip8OqIrASOQIB3rSWOJg4O3bvgm3kfLk9qYJHLTUfma6ZRbmq9oz/wBrDPo+cDF66jIu3RrAJj1k0T9M13McKA4CGyGCsTOjEgx7h8KzvAcY+GxeHfu7hXu7RfKkgfuha1mPZYqTzAmr76U8NcvnDZbZuN3QDFFb2s5kqAvs6k+laN/66/Qivo/5Nj2W7QM2EBLIXBALawAAg5jpQfa3iD3UgKLwTxOYs+BciSwzgmZMrk11GsVnuzT3MPgWDWriDvDOe24kQANSBGvMxtQ3GMYblmbcq4e2DlBZtUOhEEgSBPpqa5FGSzP1ZttpR6tY4gWAi4hBzaaSVg5REAgjnQPBxnFsAxsfgJ/CqjgnFLlzL/Q7wBLxcVWKDwnoOcREU/hGPNtkmVKaODEoYI8QO2pFa9PrSdmeRKzSpAQf6QxbQ6p4onKJ19qdTTccf3d0Qx0vLqvhlEJM6+yeXnT8ZfaP/VFS1sQO7GaQ+YsBOpKkLHLeh7V5rqXIvl5F85AukOsIp5gDUiesV07WiGfPvDLeHAzd33o2gsVGo01Bkx1/zo3BmxcZclgHU5s7TB1IVRzjw6nrtzpL/Z7E21Um2ZeDKh9dI8AKiYBB9KsMBwx0t2hAzBWLToZLMBm2M1qoJyM3J0D8Tm1rbt2UAtZbghW8DODCggAewfPU9a0V7sbYuIzZ1DNpIsgMCBMDK4AlQPKmcP4XeN5WY24+14o8Ig89x4hz5HpXqOK4tYA7zvkyE3IJJggqBGgnLm1nlFZ5oyTTjsXjmqp7nmHZTsCq4lXOJZrYGVgFKswYoEghjAJ32iNOo9DweOs4gXLYtIttJ5ANCrqwAGhMjmCKnxHFbSAP9YX/ANqYIM7AmJ1zAx1qrwGNu271xmN0IylgAGaXKkkuIhW9n4bDWue75Zo2ZX9kC3fuRdzlbmhaypcd0wKqXDSfYHiESNDG1N4vxl8P3JDHIXbMWBUFgQwG+gKsTEnar6ziZxFy734yNLRm11VxG+gEgxvNVXb7gxxdu2ym4zW+9ZcrD2mRIlMpJBZNdViSeYrOMnKVS4NZadO3Jmk7QLas4/Du/ed94kYFmytdEGWjIYhfnVbwHso+Lud2jQ5CZPCTuwBmB4AF7xyT/CBuRTOH9mbme2HcWnUhnVlJdVBJVhoMwOWBruDXqnY1jZGdFkOEUxbdgEUsWAIGWfEQN+ddKqJz8nk/brs/cwF8WbhDDLmW4AQrgs2omeUAid6oO6bwECQ5hY5nMVg+cqa+i+0i2cVaW1dsl1Q+z9XYaZWUBWkZNSh9F2108y4BgAVew31ZDbRbbq4YnPnNwMpAIOhmYmWNaWqsmtzGXsG2ZRzKqSDvLaxHOnJbAKliACH9k81Ery01itjiuxt+7fW4r2iuaYNxAWUGQQM22uxoCz2AvG0gNxEys48UxOcqQIJJAyHXpBpqSoTiUAkHWQYBy9Z1nkavOE8SZUa0JGhdY3DiPiDoNah7R8F7pbLtOZgbbDo1rKCQdyDPQbUzgF7urgZxmG5U9J8+U1S9iN52Rt275c34Z1K5VeToc8iJg7TB6VmO2OHS3inW2TlWNBMAwJGnQ1oBxq2QjLh0WGzSNCYnQkevuqg49j7KFWa0QzJM5i3jIAjUgEAQPfNOOT6rDTtQV2bt2O5LXTs6rGaNGOsRrMTQ/E8Zba42QDKDlEgTA6mJPvk1SYLi8q6aZfaA2gjnpv01qLvAZnrv+FGoas9G4V2tv25Usl05vDmaXMn2VlGYj0iKKxHbm/mn9wpGkEEkf8tMHai4FizgACTo2UZNYO6rBAPn8Kxq4mbxGTK0EnOxiVBPtDrEATqQBXO4yrk0tGlxPaq/eZJuopUgjKsAa6dJ/wA60GDu8Rup3lttGEyLaCeWkvJ/XWvNcXiiAtzw2j0Sc5g7NmBjUDYjcVccM4hi2tqtp7q24YgKrhQVkwcogM3LqalY97bG3tsiPtdxLiVnGYa1du3LaXG2LwramZCPqNR03q0vXnBW41xgVYhGXNlBMkhWJY9dJOlZ7F4tsv783bY7waXE3OsMAGOsz50zFYlsgZWusucgTbIQtlnU5vCTpOm1VKKb5/YSbSLjH9qLr95aGKdgjQx/q6ww5zpoDQ/BcPmFwZspZlZSyprC+01xhmGpfYjnVVw/iXii4hERGrRPQqE2855bdDMXfF5rIVDkBm6tu7BZdcuW4wUrMSQY3gEaGkkrobvk29jhBw+acfbtzH+jyj3sSZI8gBO9UTYy5buOfrN5nGgu20Uhl3+0+mvQ8qdjeE31uaWlRQNVJBPpIIg6H4zT7PEe7Z17sAg/ZHs84zBgTVXXCI58lRf+t33zS9wzud+hkKW6Ae6pb3DMWFzFmtrz5b+sTVhd7VKNGEakaqxHx7w/Lqagx3Hw1pggEkcrPTfWTHrUOT9FV+Y2z2YvGA2Jyz0Y/gCKnTssgMvecnbQnb1zDrtHOm2O0a+GLigaTFtdI/lrj2hk6XSBy0iRrroKlymGmIWvZ+yHVZY5kJ3GrA8t9KtbXA7CwRaViYHizH4if1FZ5+Ns123F1yMjCAze0SIkTrVw63oEluZMk/Z333qJOfkpJBPEcMFtvktAHIYKWtZGo1C6GqfiVy4Wklh4oIMAZZCxBEjrUnFeHu6ONJKwPLNt76pzwdrhKLH8R93i/CrxtVuyZIKbGYq0Qe+0I/1yD5FhU+Dx1ySrX1j2hN4GJOo0Y6Tt76qbPBFFxlckssiPQE/gaXiYtYUAtqWJgnqoU/8AkKeqLdIrRJKwjihRGNzvbRdgFJYuTAlgTlU6Ak/OgreJChQLwPp3nPfdQKoP22GvGB4YUeQ1Mn7q330f8NsYiUYAlUVh/Nm/KteDMrbFy0TrcYzv4Dp7yR+vSg7FzDri5RrhYoe8GRQI5ZjnMHflzrU/SAmHwFtAsZ2YyOcZGI28wK8y4fx1bcuQM10A/wDOyae5aEtmDZucBdt5kypd95UCOf2Ty++rt+KIr23bK4Fq4gBPssXSeQ3CET5edeXXO09zOADCxI9CsiqfEcQuMqDMfZcn3MxpqAmzUds8Xma04MhpAB2UKFEr0n8BQPD8azkIoUlp1YA9NwRBqixmJLka6KAB8BP3VpuyPA7jkXACFJgGPOtoRb2M5Src0OBN8oEXINNwiDrzC1Rcca5cYFwWi2F1MxpMCfWvQ8Nw3KqjNsKCxPClIPiIPkfKumPTxTsyedvYwPCuGg22aNSSP+n8zQ1zCMGYAEwSK3nCuFgWoMzmJqa/wu2Tz3pfh2xrMlsVWF7V4tyVDoY1/wBEp5ehqmfAklrm2s6banzqPs/iUdGYKMwYzpH60rTY2z+7nKPh1ryMmTS9J3whasyVpQLkmZ1WfMeda3gHabEWbIRJCAsNhAJnWYrzzF3il4iNIJ/Cr/gpZ8KzckuZf18ap7Uw5QP2sxWJxuJwxZ8xU8yMqiddtOVWfGh3CIzGcxJmNBEfPes/grxOIsSZPOP9uI+BrXfSLhwMFaOgPeOJ5xFPJtkjH2RH+hsr1whvK9wkAswafdGunnTBhu5W4cxOYCeg3U+mh+VE9hcKz4UsTOZQdf5h+FHcZwWS0zb+GNZ31rHuVk0GzitNh+BQOASSxI5knpHOm8EwoN5ZWQWynznTX30T2ewwFq0Z1i2dfQTUOBxqpdHVbhOvk1XhlKTkjPLFKqN5e4OjBZtoYzQSOeoB9dT8aXC4UOjjSTnEwNmBB+dB3OPLlHvHmANarOHdoRqoG/TWZJ1HTcVG9iPCxjTMAyAYHuopcaZtjnlM/wBp6GxHDCjGNIJGvkYpgwDyJ325xvP416Eccm+DFtVyWd3HFXVugJ+Fel4vjtvKx/3nzWB868kCGdx7LDUwRI6GtMLWZN9NI101HXas82GU3forHOMeTc8H47buXspgCEA/lyz+NWHC7Qt3bjsVglo15MpjT3fOvM+HYq0GH71QQANWEZhynQTp51frjkzHNdQQAT4xoNRrv0NYfhZVs0W8q9AWN4j/AE28Qd3aP5pH3Go+NAXBaLmQtwmB0OX8BVQ/EsOb7FXD7TowEiBo3P0j31YYzEpk0B30/hjUTqK0jgUWnZUs7caopsJbt9xipU94dLemwEQasuxPEbtm+pBgZFU/ysJ5a1U2cYP3sqCRMSYDcuZOvoKHXiNxCGRQo28SyPipBro0x9nPbND9IyviLpus/lBI0E8iYrNYThodQzsAFEbiB4iRJzaySdqNxvFcRejN3cf1UIn+0aN4FhL1wGbrW4YEC3G0cyD8o99NJBbKleHoSvtMCIBEx09oSKssLwAMAQk8t2+G3rVpdFy3cAWWk/badBpp4RrPUmrK3M7az6/cB99dOOKktl+xjOTRXWez+oIULsNdR79N/fW34ZgcqKPDAGsH8qqntk7masRjm20rsjia4OaU7LUIBzNMNvTf5ChrFx26UV3LH/CparkmyJLcCKaamOCbmaYcLQmvYzzPsYciXlcQS0itxdxiMqganTYa/DesRwC1m7wPoYnwwBz3nntWstWEFsbmQDJ2Hw614vUYMV27s9XHknVbGH4vhycSWIhQdjPrzq04Vdy2Ltteb5vLlUHGMpclIjNAA/x391TWLoVL+kElYk6QOkA9Nq0043FfS3wRql7KvhmGh1fU5ToeW4OlajtY/fYUK2wckA6eIqefpWO4XPeiBlPi1Mxr6itRx7ElrIGbZ/slY1Vumo6+6rnFWnp3Em6qx3ZgslnKu2WAOmp2mDz6VLxRnNo5/ZAgnlOmk7TVPwO7cVPAttgNNcx0Jnkp58uflRfFsaTbyOmpjWGgERqJAqIxev8ApVlN7clpwpSbNticoKgiSdtem+3KgrmVbrZiT4mIhWMxJ15jbmKFwGKtWraGGDASSpIY67kAQdNOY0ofHYwhs6wwOYyYJ1B/hH371aU90yG1yX47SITlyEeLQF9dfKIB8qrcV2ma2TkUAhjAKzqvKCdPdWZbixaCzqQGBE5P/F9/KhsTezcxrrEmevnWFGgdi8S5MggEkyck6kzyFAtw+8GnvdJ1ylh8B1onCHPaWApGoObLyP8AWdSfhUncLzyDUaZ419O9IruhilKKbbMHNJ0VKWD9otILCZgmRHMazUF3BnZTIInafuGlWOVRnAZBvIFxPugmajvQQJa0dOdxNY6juqOwHcIsLhtPEgOuw8PLmAQatmNvIwi4p6mHX1jJ+NB4VE62f/sj/pt1YWLK6wU912794ArSHTJkSyUVtizaRhluo232I0BHPn8KsTdVlGUCMzRkfSJ5DXKPfUjpA9tR/wDLif71O7k6CV3kmbp+9vvNNdJbB5lRDYs6GBuembfzpMZgcwEht/8AVt94U1a2sJG+X4fmxp17CKwgqnvAPyrpXSbcGXeKuzgso9n4d5r8Uirzs5YOYwCNBBDfmtQWsEoHsp7kWjME/d6r7xsD65YNUul2E8oVxDCEXYJ+XL9dPhRFhYO3/L/hQF/FZjJ5+ZP3kmojerox4FFGM52y+RxUq4tR0+X51nxidOVNOJqu1ZNmrt8UC9KmTjVZEX/Ol7+oeCLGpM1l/i/6mq9+KmqNr9N7+msMUO7KfDlrWchWkkiAqbA/1rhqxs8R9kd2NokgTtM+FRPxobGcLUs+iRmYaz/Ed9aFwnDFttnRQrbA6yPTWuKXS6t6X/f2OlZq+fclxUOJ1Gu3hMdIJkj+1QVlrihlCe1pn7zxCNNg0H+YNVgbhiCSY035ec70IeHWD9nXlTj0jXK/f+0HmXxfcjweFZGB/G36HQKKOuodACI3kEAn9TUNvBJpodPM0ScKhiZPvrZ9P8+IlZfnxkBw9zlpr/rOnnIPupHwtwySFOv+sYdOQMD0/Oif2chMkfOnHCoNh86awL5X8EvI/n+QI4O5BGS35fvLnzPKg7nC7mWO6sbb5rhjT9a1ceGIiontrlygaRA1ND6eL+L+Bd1mQwmJJBh3MEDU6GOUaeHyqTiLuLoRiQegbwRBnTfeg+H21nKwE5wPLccvj8fKjuP2Ql1GGUDKRA3nXl0rxljvHKXpnc5fWkXvArOaypi0dWnwEnQnnNHPbHRR6IfzobgF4/V1jT2vvNTPdbrXt9PFduP6HBlb1MgZNG0XUaQI+NIuy7ba6fdrSuT1pLaTW2iJnqYThbBOxHvFWFjDNP2fhUeDAUUbYbUUccATHCt1X4ChcXhj1Hwq2yyKHvWqiMtxMz11SvL50OLtXOJsCKpb4AOlbJ2KidcRT2v+VBBqnVhFAEpuzXBqhL09GppiZMppGem5qiY07HQQLlL3lDTSBqQBWelzUMWrg9IYzilwi/d1Olxxv/WNDi8etLxoxib/APvrv/W1CA1nF7IugwYmnDF6bUIq1Pbs1VoKJVxLeVTpeNRIg8xUq3FApWBJ3ppCxqFsQPL9e+mHEif8qAZNBNLkodsX61GcX50E0UtrAn65lOojOZkxH+I+dF9rrY7oEbhgOf5wfhXNc/fhtfYI8txzpeInOhWuLsLROK8s6O59UWWuEZVtoo0AA+6kN8VXC7TDcrsiklRg92WDXhSriRVb3tcblVYqLqxixVjZxQ61lRcIpwvH0pMDYtxUDn8x8qifi411HvP+JrKK560sGlpQMtcVxInSgO8mo1Sp0Sq4EjlFKENT27dFW0EUtQwJUqZEqQ25p4taU9QNAzGmSaJZPOmGKWoKIwppyWjTluAUrYsUagSGvbpkUy5fmoi9LUVpHcdX+lYj/f3f+41B5qI7R3P6Xif+Ivf9xqru8rKM9kW0GC7Fcb5oTPXZ6rUKgk3aQPQ2elBp6goKz00tUStSk0ahUPL0yaTNSTRqChwrmrgaUilYDDTTTqZRYxRTgK4CnhadkjaSae6UwUWA9TUoNRLUk07EyW3vRds1Xi5TxiKGwSLNCKXvIquGJP6mmHE+vzqbHRbLiBUZxO/6/Gqv6x603vppakVpLB79DvdNQC5TS1LUGknzUmao81Jnpah0Sk1wNRZq7PS1FUJ2lb+mYr/ib3/deq/NS11YRexbR2auzV1dVpio7NTg9dXVSYUSK1KWrq6nZLQ3NXBqSuoESB6eWpK6hMQ2a4CurqpEseKkBrq6qEMvPUQaurqlsaFzVzvXV1F7DI+8pDc/X6FJXVLbKSO7ykz0tdWbbLSHBqcrV1dU2A4NSiurqpCJ7dknaKOw/A7r7FPeT/drq6pk6FZYWexWIbZrPvZv7lGW/o2xjbPh/wC2/wD+ddXVzyyyRq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26" name="AutoShape 6" descr="data:image/jpeg;base64,/9j/4AAQSkZJRgABAQAAAQABAAD/2wCEAAkGBxQSEhUUExQVFRUXFxoXFxgWGBwfFxgXFxwYFxwcFxccHyggGBwlHBgXIjEhJSkrLi4uFx8zODMsNygtLiwBCgoKDg0OGhAQGywkICQtLCwsLCwsLCwsLCw0LCwsLCwsLCwsLCwsLCwsLCwsLCwsLCwsLCwsLCwsLCwsLCwsLP/AABEIAMYA/gMBIgACEQEDEQH/xAAcAAABBQEBAQAAAAAAAAAAAAAEAQIDBQYABwj/xABHEAACAQIEAwUEBwQGCQUAAAABAhEAAwQSITEFQVEGEyJhcTKBkaEHFEKxwdHwFSNSgiRiktLh8TNTcnN0orKzwjRDg5PT/8QAGgEAAwEBAQEAAAAAAAAAAAAAAAECAwQFBv/EAC8RAAICAQMEAQIFAwUAAAAAAAABAhEDEiExBBNBUfAi4RRhcaHRMuLxI0KBkbH/2gAMAwEAAhEDEQA/AKPu6nsXWXY0atoGiLeBnaDX07kvJ5YzD8WYbiatcNxND7QIoVeDMeVL+y2HSsZdtgXCG23Q0pwds9KrsPgiOdGrhvSsWq4YWc3BkPP51w4Mvn8a4YYjnTSrDnRcvYDjwTp99NPBD0NOS83nRC4ojrS1TXkewC3CmHKlXCRvVtax/rRYuT51LyS8lKih7geVRNhQa0FxRzQVAUT+GhZAZQvgR1qFsEOtaB0t8wRSiwnrV91k0UljhpbY1OeCP5VoMNaQbH41Z4dAehqJdRJFRhZijw64vP50htXBuK9A+pqdxUV3A2zUfivaLeFmDF8jlRNjFeXzq8xvCk5RVLdsZTtWqnGRlpaD7Nz9TRtq8OtUYanoxqHCyky7YikDEc6qlvEc65cSeVToL1Bd3GEb0O+P9aZczHlQ1yw3SqUUS2TvigelcLiH/OgLiEVCZq9CFYVjOH2312PlVZc4SeTD30QzHrTDmrSLkvIB44Uo3aKHvWVXZvlRt27O1DXUmoi35IYOMVGzNTl4gRzNNbBneoWw5FaVFklhb4p1FFWuIIfs1SDDmlCkUnjiwtmmTE2z5UpRW6Vnkdupqe3dI51m8VcMeouThgNopvd+VA/WnH+dQ4ri3dozNoFBMz0qdMh2dwXEi9bL6mLt1P7Fx1HyAow48Let2pgulxv7Bt/3jWJ+jHjhaxcRvaFwt7mC6/GiOK8aC8XwgOy22B2j97mH3qvwrLXcFI10fW4m2uluVBsblWS41fKmXr1sjl7qtNrwZlY7tzrrWKKmiT5Ck7ueUe6tLQi2wd7OswKKs79KobYK7MBRmHx7A+0prCUPRcZezQG9HU1A949KE/ayfaGvlQWK4oDsDURxv0aSyL2GYjHqu4qgxuKDtIEe+m3fGdWioBh9farphBRMXJslttR1rEgCIHvFQWuHnk6/GpP2e3Ig+hFDcWNWK9yeQ+FRg+6luYRhUeUikkvAWPYA7mhbts8tffU2vSkYdapbABlTTStGd3TGtGq1AClaTJRBSu1osYUMKeRFOXCt5UYMOwjMRrtOlMS/amO+tAgwR3i6Hodd6weShabIfqreR99NayeYqyt2gfZZW9CDT3wh5iksgaCm7oGmNhV6/Krr6t5Uw4I9KpZBaWVAw/mKX6n+hVt9T66UowQ8qfcFpKY4cczH59KzfbtSmCunl4QfQsoP31p+0ty3Zt23Z1RRet5ywMBSddpNYjt32qwV3DXLVlmuMxXUIypowJktB2HKpnlWl36LhjdppeSHsnhclxMufxWzuVIIGR9goj2l+frVFirRu4zFOxg23/hLEBAdR4hERPX51Ng+MvZFprSKbjrC5mYgDwqdJAEae5aFw9yL+JZizC4ufMsSVIaZB25++vLeVdlQ83Z6Gh9xy/I9Xw+JzqpYakA6eYonQD2Qff8AhS8N4RcexauLlKvbRhrBhlBH31IvCrk+z8DXrqcWuTzXFp8EAxZX7I+FQXcaxq0fhVwIWKkRG486S/wFxyPwJ+6hThYaZeila+x5mphcWNZb1NENgI3keoIpgwfSK01RJEw7rMmB8aMW9b08enpQxwkbilODIHsH41Lpj3LNnstswB8waj7lP4lPpP5VXKkfZqUT/CKjTXkLC+7X+EfGnLbX+GPQ0NbI6fOjLZWNTSY0d3fRvjTCPMGrG0tqN/hTptjYfGo1F0Vnck7AVG+GPQVbFk8vgKaLKHmPjRrDSVPdRyqPJV+vD1Oxpx4OOtLupD7cmZtrVRG3WofhCgVXX+GmdBpVRypicJI8b412nxV9kuLiLi5Vg5HKrI5+EgE+flWs4H2Ks4uxbxFy+4N24QUUakqZbx7glQTNec4m/bXRQ666AmRHLn68qtMLxZ7aZUcjYjXY9R0rypT1eT0Yxrg9H4x2dw9y8mJw963Yg90AqGMy+ESMw8Q0melMwnba4mIdbiqyBivh0gidp6xtrXluN41f1HfXSC2b2zvzJ86I4LxOyq5Xty8k5iWkyZ5mPlShlcPzBwUuT13DdsJZzbw+IxCTplUb8xr99FpxvF5XZsJbAgFct5M6AwYuIzAkgHlGulYfg3aXD2wwa28sBorabnUyf1AqDH9orLBmttfRyw3YmRpJJ5a+u1J9RJyGsUUqo0LduvaaVyqJyvbZTy0B1k61ZcL4ybyFiMhiQrkoSD/Dm0b3HmKwV7iWHeVvPiCmUkBYMvymAJNCXeMLCwzGVAMqNNB115Va6qfgh9PDyWP0ocZ77urCSFBL3DMgkaKAVMGJby2rJYXAJHigySPXSRpETpVje4kqgCUYnU5rInodZHlrUvDMf3jKLoRZdVICIi5TrqTyjnPXXSlLLKW7KjCMVSBcLYsl7IZm0RgwU6CQICgroDsd9DT8WtkO622uCLbASB1b5MD7vfWhbhuDbQ3LZYn7MlR6tn2nmKi4jwHCqCe+CvAAhFHOTsBJjmZrC1Zobjsx2ot3MNhreoItpbJI0zIoB/D41Ztx+1aMiWAYqxWMsjeOteP4pPqpOS6Lg5EAGJOpHT1oHC8VTC3lutYa7dysULODbBI0dQFBLjkSdN+ldkc308HM8S1XZ7fge1djG4e8FuRdQw1vZgM3hIB3kRMTBkVJxr6QLGFVAzB2NoNlWcxYsqiDEGPGSN/DXz6nFCy3GVWWIJ1zamSSxyg6xUNrFXWuAOTsJEgyBp8YqHPYvTufRGC7X2bwJJDAawQAYorA8Yw94+B0B8wCOleA2cTGUEg7CTtO9S2uIugbxROgOux9PdVRyUS4HtvHOJ2DbIW/acyJyhdIKzrz3G1TXeJYRWCMRJ5zpPrMV4fgsQ7TkhoE7nYa/lpRqYS9ctW7/e2QLhgK12HkEaZSBzIiJ3qlnrkXZs9it4/CEHxbGNW/LlSXrlgjMGEdeXxrybAYfFBp7uV3JzTtP5ii+K4u6iE3IC7ZQwJ36AnrPLet1mhzbMnilxsemWUtN7LT6UQvDhyb9fCvHsB2n7vZjrMHppNbLsXxe/irzi5cK2bIzMLeQtck/buOfAun2dd6O8mtmT2XZsf2Y3LWkHDG/wA6IxGMAuAqzW1kWyGK6OcpAEE6wQY86sbVsn7Zb9elHddD7Sso2wDDp8agbDsBMVrBhxzpptINgtCzg8Blbd1lOkiixxC70n3VaXbHMIB6GhjZbWF191PWn4J0Sj5BDxZua0n7XP8ADXXsO32gZoZsOf0KpKBLlNHgtjAHFXBasgO5bRVliBMTIGw5nSiOLcAuYVzZvlbTH2c4MOOqMBBA5+tex9gOFWbGFwjWslkvJuCPFfOVtCxMkj2o2GUwBWj45gMPiUNq8qXPAWCNrt9pVncGPENdd9a8dzSZ6TPmy3w92IVWUkScoJJ8ttTrA94o/inZbubKXu/sPmIEW7uZgSsw4gARtoTV32V4DbS/iDndmt2ne2M5GVlykExGYiTvRnafset7B2MTaypea2DdJPhcSqgkQfFLDUcpmYFVqjdBvRluG8EuXbWfvLSnMqBXuAOwOmYDXwDWTOkGiMfwdcLiLdu7fslHEl0cMFBJBgjcgjUeYqz+jfgFm7f7u8gZvGpBY5JCNG248vOiPpd7MrauWu5VLad2Mwk6uWdZzGZEAcqqSSlpYlK9yh4jhLGGyfv+/DiWFtdUPKdZHpPKomwyOVGbu/3IueNTlCzuSJaJJmBOm1eo9lfo8wq4RPra9/cMEtmPhmMotxELDA6yarO3fAcHhLdk2beTvLgRs3iMFQwykkld9dtjWWtaqRf6lb2f7JWr9wH6zbxFsKS3dAqygiQYLTGbQ7ERtRr9mLdu4yW7auAA+Z8wUA8gWuqGIkVqMN2DwVp81sXLbqGCstxhJg6aNqPWeVY7CdmWNps1nEJdCgoVCPbY5iTmUNmPg0ERqaeNt2//AH7EyXhHXcJ3YUGxgHJEGb962TG8qGK/A0EnDVuSBZKkMNbLu6Gf4ZDCInUso0onD9lSWUXreKyw2fLhyNcvgyzMeLffTaKqsRwTF2Za3YvhV8QYIyxAOumqwOtPngrRKPIJ2iwFu0IK3Q2WZeF1jWAJDD51l8OrlNc3dzMADQTlkeZIPwq7xuOOJVRdvuQDzzNl8pJ2MDaoExZQyHGX2VDBQFSSFlgBMCKuLZmyp+qnNIzLrIkGenIaGpVssPEWVmywBIDaeU6x8a0SYhW1Y22kZ41DdTI2+ddi2w0gXDAkyAeWuhEaDY7n307EUdnCXMuZlbIBvG2k0LfzHSCdDAA5jroY5Vc2u7bxLdtmZEOryNFEkZSseIx/sHykjiN+zZBTu0a5C5Sg8GoB9hlCgHmSOWgo39AAcCwbEy1wWgANY1BkCCCRy191XGCwGZPCxOXVD5DbwnRZgVU4PD3O+tqlsl3cd2MwhXYgDOGQhl1kggz5VvMbwO5h7YdBcuhmyXBbEwSTPd28ugBmNYGm1Z5LRcaMLexQFwqQMs5RHqRO8dKFuE5gVlQdGgwDyPuP41Yfsi4A90W7ndiQSyxABYa+cA++Ooquv348POTqNo8v1zrX9DNhw47eGYhgpcQ2VVGg9B+pNFYbtdi1BjEXB6HSPMcv8apbtvSZHXT1j75NQ221ifKqINU3aq/eTJcuFwDmhuonXrzNbT6Pu3tmyXTE3SqNlyEglQRIOuuUQR8K8knKfSiAQwiYnzppb2F7UfVr3Z2B9dI++gykcjPoPzrxHh/b3FqFRr1yAANIOggc1JOnnWvx3a6+i2O7vG5nALHIs+ORGbKcuWBoYOomtU/CFzyby6W6N8Kh7tunxivMsZ2zxyXe6LtnnIAAvic6CIEMJjaNxQtztbjLilO/OYHx5QAQg5qwO86QNa0RDR6yGPMfIxUZf0PxryjFdt8ZlNs3SZIh18JgaQpEbxz11pydrcY5g3joAIyqPfyJnzpxViZddkuM2/q+CVkZyDCsNRbYh/EeYESP5q0PHeIKktlhu6YC6fZUSpynnrv/AC15ZwZL9tbKlLtshtntPLAEyAMs8xWr7SYd79hQzKozDODIYaHUg6+6vBz4nHJb4dnoxaaMRhuMeO6LQADGJ5lSIImJg9J862fGL5PB8OVdR+5YGTAkZdtddtq854ZbZ2vMCGAVip8OqIrASOQIB3rSWOJg4O3bvgm3kfLk9qYJHLTUfma6ZRbmq9oz/wBrDPo+cDF66jIu3RrAJj1k0T9M13McKA4CGyGCsTOjEgx7h8KzvAcY+GxeHfu7hXu7RfKkgfuha1mPZYqTzAmr76U8NcvnDZbZuN3QDFFb2s5kqAvs6k+laN/66/Qivo/5Nj2W7QM2EBLIXBALawAAg5jpQfa3iD3UgKLwTxOYs+BciSwzgmZMrk11GsVnuzT3MPgWDWriDvDOe24kQANSBGvMxtQ3GMYblmbcq4e2DlBZtUOhEEgSBPpqa5FGSzP1ZttpR6tY4gWAi4hBzaaSVg5REAgjnQPBxnFsAxsfgJ/CqjgnFLlzL/Q7wBLxcVWKDwnoOcREU/hGPNtkmVKaODEoYI8QO2pFa9PrSdmeRKzSpAQf6QxbQ6p4onKJ19qdTTccf3d0Qx0vLqvhlEJM6+yeXnT8ZfaP/VFS1sQO7GaQ+YsBOpKkLHLeh7V5rqXIvl5F85AukOsIp5gDUiesV07WiGfPvDLeHAzd33o2gsVGo01Bkx1/zo3BmxcZclgHU5s7TB1IVRzjw6nrtzpL/Z7E21Um2ZeDKh9dI8AKiYBB9KsMBwx0t2hAzBWLToZLMBm2M1qoJyM3J0D8Tm1rbt2UAtZbghW8DODCggAewfPU9a0V7sbYuIzZ1DNpIsgMCBMDK4AlQPKmcP4XeN5WY24+14o8Ig89x4hz5HpXqOK4tYA7zvkyE3IJJggqBGgnLm1nlFZ5oyTTjsXjmqp7nmHZTsCq4lXOJZrYGVgFKswYoEghjAJ32iNOo9DweOs4gXLYtIttJ5ANCrqwAGhMjmCKnxHFbSAP9YX/ANqYIM7AmJ1zAx1qrwGNu271xmN0IylgAGaXKkkuIhW9n4bDWue75Zo2ZX9kC3fuRdzlbmhaypcd0wKqXDSfYHiESNDG1N4vxl8P3JDHIXbMWBUFgQwG+gKsTEnar6ziZxFy734yNLRm11VxG+gEgxvNVXb7gxxdu2ym4zW+9ZcrD2mRIlMpJBZNdViSeYrOMnKVS4NZadO3Jmk7QLas4/Du/ed94kYFmytdEGWjIYhfnVbwHso+Lud2jQ5CZPCTuwBmB4AF7xyT/CBuRTOH9mbme2HcWnUhnVlJdVBJVhoMwOWBruDXqnY1jZGdFkOEUxbdgEUsWAIGWfEQN+ddKqJz8nk/brs/cwF8WbhDDLmW4AQrgs2omeUAid6oO6bwECQ5hY5nMVg+cqa+i+0i2cVaW1dsl1Q+z9XYaZWUBWkZNSh9F2108y4BgAVew31ZDbRbbq4YnPnNwMpAIOhmYmWNaWqsmtzGXsG2ZRzKqSDvLaxHOnJbAKliACH9k81Ery01itjiuxt+7fW4r2iuaYNxAWUGQQM22uxoCz2AvG0gNxEys48UxOcqQIJJAyHXpBpqSoTiUAkHWQYBy9Z1nkavOE8SZUa0JGhdY3DiPiDoNah7R8F7pbLtOZgbbDo1rKCQdyDPQbUzgF7urgZxmG5U9J8+U1S9iN52Rt275c34Z1K5VeToc8iJg7TB6VmO2OHS3inW2TlWNBMAwJGnQ1oBxq2QjLh0WGzSNCYnQkevuqg49j7KFWa0QzJM5i3jIAjUgEAQPfNOOT6rDTtQV2bt2O5LXTs6rGaNGOsRrMTQ/E8Zba42QDKDlEgTA6mJPvk1SYLi8q6aZfaA2gjnpv01qLvAZnrv+FGoas9G4V2tv25Usl05vDmaXMn2VlGYj0iKKxHbm/mn9wpGkEEkf8tMHai4FizgACTo2UZNYO6rBAPn8Kxq4mbxGTK0EnOxiVBPtDrEATqQBXO4yrk0tGlxPaq/eZJuopUgjKsAa6dJ/wA60GDu8Rup3lttGEyLaCeWkvJ/XWvNcXiiAtzw2j0Sc5g7NmBjUDYjcVccM4hi2tqtp7q24YgKrhQVkwcogM3LqalY97bG3tsiPtdxLiVnGYa1du3LaXG2LwramZCPqNR03q0vXnBW41xgVYhGXNlBMkhWJY9dJOlZ7F4tsv783bY7waXE3OsMAGOsz50zFYlsgZWusucgTbIQtlnU5vCTpOm1VKKb5/YSbSLjH9qLr95aGKdgjQx/q6ww5zpoDQ/BcPmFwZspZlZSyprC+01xhmGpfYjnVVw/iXii4hERGrRPQqE2855bdDMXfF5rIVDkBm6tu7BZdcuW4wUrMSQY3gEaGkkrobvk29jhBw+acfbtzH+jyj3sSZI8gBO9UTYy5buOfrN5nGgu20Uhl3+0+mvQ8qdjeE31uaWlRQNVJBPpIIg6H4zT7PEe7Z17sAg/ZHs84zBgTVXXCI58lRf+t33zS9wzud+hkKW6Ae6pb3DMWFzFmtrz5b+sTVhd7VKNGEakaqxHx7w/Lqagx3Hw1pggEkcrPTfWTHrUOT9FV+Y2z2YvGA2Jyz0Y/gCKnTssgMvecnbQnb1zDrtHOm2O0a+GLigaTFtdI/lrj2hk6XSBy0iRrroKlymGmIWvZ+yHVZY5kJ3GrA8t9KtbXA7CwRaViYHizH4if1FZ5+Ns123F1yMjCAze0SIkTrVw63oEluZMk/Z333qJOfkpJBPEcMFtvktAHIYKWtZGo1C6GqfiVy4Wklh4oIMAZZCxBEjrUnFeHu6ONJKwPLNt76pzwdrhKLH8R93i/CrxtVuyZIKbGYq0Qe+0I/1yD5FhU+Dx1ySrX1j2hN4GJOo0Y6Tt76qbPBFFxlckssiPQE/gaXiYtYUAtqWJgnqoU/8AkKeqLdIrRJKwjihRGNzvbRdgFJYuTAlgTlU6Ak/OgreJChQLwPp3nPfdQKoP22GvGB4YUeQ1Mn7q330f8NsYiUYAlUVh/Nm/KteDMrbFy0TrcYzv4Dp7yR+vSg7FzDri5RrhYoe8GRQI5ZjnMHflzrU/SAmHwFtAsZ2YyOcZGI28wK8y4fx1bcuQM10A/wDOyae5aEtmDZucBdt5kypd95UCOf2Ty++rt+KIr23bK4Fq4gBPssXSeQ3CET5edeXXO09zOADCxI9CsiqfEcQuMqDMfZcn3MxpqAmzUds8Xma04MhpAB2UKFEr0n8BQPD8azkIoUlp1YA9NwRBqixmJLka6KAB8BP3VpuyPA7jkXACFJgGPOtoRb2M5Src0OBN8oEXINNwiDrzC1Rcca5cYFwWi2F1MxpMCfWvQ8Nw3KqjNsKCxPClIPiIPkfKumPTxTsyedvYwPCuGg22aNSSP+n8zQ1zCMGYAEwSK3nCuFgWoMzmJqa/wu2Tz3pfh2xrMlsVWF7V4tyVDoY1/wBEp5ehqmfAklrm2s6banzqPs/iUdGYKMwYzpH60rTY2z+7nKPh1ryMmTS9J3whasyVpQLkmZ1WfMeda3gHabEWbIRJCAsNhAJnWYrzzF3il4iNIJ/Cr/gpZ8KzckuZf18ap7Uw5QP2sxWJxuJwxZ8xU8yMqiddtOVWfGh3CIzGcxJmNBEfPes/grxOIsSZPOP9uI+BrXfSLhwMFaOgPeOJ5xFPJtkjH2RH+hsr1whvK9wkAswafdGunnTBhu5W4cxOYCeg3U+mh+VE9hcKz4UsTOZQdf5h+FHcZwWS0zb+GNZ31rHuVk0GzitNh+BQOASSxI5knpHOm8EwoN5ZWQWynznTX30T2ewwFq0Z1i2dfQTUOBxqpdHVbhOvk1XhlKTkjPLFKqN5e4OjBZtoYzQSOeoB9dT8aXC4UOjjSTnEwNmBB+dB3OPLlHvHmANarOHdoRqoG/TWZJ1HTcVG9iPCxjTMAyAYHuopcaZtjnlM/wBp6GxHDCjGNIJGvkYpgwDyJ325xvP416Eccm+DFtVyWd3HFXVugJ+Fel4vjtvKx/3nzWB868kCGdx7LDUwRI6GtMLWZN9NI101HXas82GU3forHOMeTc8H47buXspgCEA/lyz+NWHC7Qt3bjsVglo15MpjT3fOvM+HYq0GH71QQANWEZhynQTp51frjkzHNdQQAT4xoNRrv0NYfhZVs0W8q9AWN4j/AE28Qd3aP5pH3Go+NAXBaLmQtwmB0OX8BVQ/EsOb7FXD7TowEiBo3P0j31YYzEpk0B30/hjUTqK0jgUWnZUs7caopsJbt9xipU94dLemwEQasuxPEbtm+pBgZFU/ysJ5a1U2cYP3sqCRMSYDcuZOvoKHXiNxCGRQo28SyPipBro0x9nPbND9IyviLpus/lBI0E8iYrNYThodQzsAFEbiB4iRJzaySdqNxvFcRejN3cf1UIn+0aN4FhL1wGbrW4YEC3G0cyD8o99NJBbKleHoSvtMCIBEx09oSKssLwAMAQk8t2+G3rVpdFy3cAWWk/badBpp4RrPUmrK3M7az6/cB99dOOKktl+xjOTRXWez+oIULsNdR79N/fW34ZgcqKPDAGsH8qqntk7masRjm20rsjia4OaU7LUIBzNMNvTf5ChrFx26UV3LH/CparkmyJLcCKaamOCbmaYcLQmvYzzPsYciXlcQS0itxdxiMqganTYa/DesRwC1m7wPoYnwwBz3nntWstWEFsbmQDJ2Hw614vUYMV27s9XHknVbGH4vhycSWIhQdjPrzq04Vdy2Ltteb5vLlUHGMpclIjNAA/x391TWLoVL+kElYk6QOkA9Nq0043FfS3wRql7KvhmGh1fU5ToeW4OlajtY/fYUK2wckA6eIqefpWO4XPeiBlPi1Mxr6itRx7ElrIGbZ/slY1Vumo6+6rnFWnp3Em6qx3ZgslnKu2WAOmp2mDz6VLxRnNo5/ZAgnlOmk7TVPwO7cVPAttgNNcx0Jnkp58uflRfFsaTbyOmpjWGgERqJAqIxev8ApVlN7clpwpSbNticoKgiSdtem+3KgrmVbrZiT4mIhWMxJ15jbmKFwGKtWraGGDASSpIY67kAQdNOY0ofHYwhs6wwOYyYJ1B/hH371aU90yG1yX47SITlyEeLQF9dfKIB8qrcV2ma2TkUAhjAKzqvKCdPdWZbixaCzqQGBE5P/F9/KhsTezcxrrEmevnWFGgdi8S5MggEkyck6kzyFAtw+8GnvdJ1ylh8B1onCHPaWApGoObLyP8AWdSfhUncLzyDUaZ419O9IruhilKKbbMHNJ0VKWD9otILCZgmRHMazUF3BnZTIInafuGlWOVRnAZBvIFxPugmajvQQJa0dOdxNY6juqOwHcIsLhtPEgOuw8PLmAQatmNvIwi4p6mHX1jJ+NB4VE62f/sj/pt1YWLK6wU912794ArSHTJkSyUVtizaRhluo232I0BHPn8KsTdVlGUCMzRkfSJ5DXKPfUjpA9tR/wDLif71O7k6CV3kmbp+9vvNNdJbB5lRDYs6GBuembfzpMZgcwEht/8AVt94U1a2sJG+X4fmxp17CKwgqnvAPyrpXSbcGXeKuzgso9n4d5r8Uirzs5YOYwCNBBDfmtQWsEoHsp7kWjME/d6r7xsD65YNUul2E8oVxDCEXYJ+XL9dPhRFhYO3/L/hQF/FZjJ5+ZP3kmojerox4FFGM52y+RxUq4tR0+X51nxidOVNOJqu1ZNmrt8UC9KmTjVZEX/Ol7+oeCLGpM1l/i/6mq9+KmqNr9N7+msMUO7KfDlrWchWkkiAqbA/1rhqxs8R9kd2NokgTtM+FRPxobGcLUs+iRmYaz/Ed9aFwnDFttnRQrbA6yPTWuKXS6t6X/f2OlZq+fclxUOJ1Gu3hMdIJkj+1QVlrihlCe1pn7zxCNNg0H+YNVgbhiCSY035ec70IeHWD9nXlTj0jXK/f+0HmXxfcjweFZGB/G36HQKKOuodACI3kEAn9TUNvBJpodPM0ScKhiZPvrZ9P8+IlZfnxkBw9zlpr/rOnnIPupHwtwySFOv+sYdOQMD0/Oif2chMkfOnHCoNh86awL5X8EvI/n+QI4O5BGS35fvLnzPKg7nC7mWO6sbb5rhjT9a1ceGIiontrlygaRA1ND6eL+L+Bd1mQwmJJBh3MEDU6GOUaeHyqTiLuLoRiQegbwRBnTfeg+H21nKwE5wPLccvj8fKjuP2Ql1GGUDKRA3nXl0rxljvHKXpnc5fWkXvArOaypi0dWnwEnQnnNHPbHRR6IfzobgF4/V1jT2vvNTPdbrXt9PFduP6HBlb1MgZNG0XUaQI+NIuy7ba6fdrSuT1pLaTW2iJnqYThbBOxHvFWFjDNP2fhUeDAUUbYbUUccATHCt1X4ChcXhj1Hwq2yyKHvWqiMtxMz11SvL50OLtXOJsCKpb4AOlbJ2KidcRT2v+VBBqnVhFAEpuzXBqhL09GppiZMppGem5qiY07HQQLlL3lDTSBqQBWelzUMWrg9IYzilwi/d1Olxxv/WNDi8etLxoxib/APvrv/W1CA1nF7IugwYmnDF6bUIq1Pbs1VoKJVxLeVTpeNRIg8xUq3FApWBJ3ppCxqFsQPL9e+mHEif8qAZNBNLkodsX61GcX50E0UtrAn65lOojOZkxH+I+dF9rrY7oEbhgOf5wfhXNc/fhtfYI8txzpeInOhWuLsLROK8s6O59UWWuEZVtoo0AA+6kN8VXC7TDcrsiklRg92WDXhSriRVb3tcblVYqLqxixVjZxQ61lRcIpwvH0pMDYtxUDn8x8qifi411HvP+JrKK560sGlpQMtcVxInSgO8mo1Sp0Sq4EjlFKENT27dFW0EUtQwJUqZEqQ25p4taU9QNAzGmSaJZPOmGKWoKIwppyWjTluAUrYsUagSGvbpkUy5fmoi9LUVpHcdX+lYj/f3f+41B5qI7R3P6Xif+Ivf9xqru8rKM9kW0GC7Fcb5oTPXZ6rUKgk3aQPQ2elBp6goKz00tUStSk0ahUPL0yaTNSTRqChwrmrgaUilYDDTTTqZRYxRTgK4CnhadkjaSae6UwUWA9TUoNRLUk07EyW3vRds1Xi5TxiKGwSLNCKXvIquGJP6mmHE+vzqbHRbLiBUZxO/6/Gqv6x603vppakVpLB79DvdNQC5TS1LUGknzUmao81Jnpah0Sk1wNRZq7PS1FUJ2lb+mYr/ib3/deq/NS11YRexbR2auzV1dVpio7NTg9dXVSYUSK1KWrq6nZLQ3NXBqSuoESB6eWpK6hMQ2a4CurqpEseKkBrq6qEMvPUQaurqlsaFzVzvXV1F7DI+8pDc/X6FJXVLbKSO7ykz0tdWbbLSHBqcrV1dU2A4NSiurqpCJ7dknaKOw/A7r7FPeT/drq6pk6FZYWexWIbZrPvZv7lGW/o2xjbPh/wC2/wD+ddXVzyyyRq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28" name="AutoShape 8" descr="data:image/jpeg;base64,/9j/4AAQSkZJRgABAQAAAQABAAD/2wCEAAkGBxQSEhUUExQVFRUXFxoXFxgWGBwfFxgXFxwYFxwcFxccHyggGBwlHBgXIjEhJSkrLi4uFx8zODMsNygtLiwBCgoKDg0OGhAQGywkICQtLCwsLCwsLCwsLCw0LCwsLCwsLCwsLCwsLCwsLCwsLCwsLCwsLCwsLCwsLCwsLCwsLP/AABEIAMYA/gMBIgACEQEDEQH/xAAcAAABBQEBAQAAAAAAAAAAAAAEAQIDBQYABwj/xABHEAACAQIEAwUEBwQGCQUAAAABAhEAAwQSITEFQVEGEyJhcTKBkaEHFEKxwdHwFSNSgiRiktLh8TNTcnN0orKzwjRDg5PT/8QAGgEAAwEBAQEAAAAAAAAAAAAAAAECAwQFBv/EAC8RAAICAQMEAQIFAwUAAAAAAAABAhEDEiExBBNBUfAi4RRhcaHRMuLxI0KBkbH/2gAMAwEAAhEDEQA/AKPu6nsXWXY0atoGiLeBnaDX07kvJ5YzD8WYbiatcNxND7QIoVeDMeVL+y2HSsZdtgXCG23Q0pwds9KrsPgiOdGrhvSsWq4YWc3BkPP51w4Mvn8a4YYjnTSrDnRcvYDjwTp99NPBD0NOS83nRC4ojrS1TXkewC3CmHKlXCRvVtax/rRYuT51LyS8lKih7geVRNhQa0FxRzQVAUT+GhZAZQvgR1qFsEOtaB0t8wRSiwnrV91k0UljhpbY1OeCP5VoMNaQbH41Z4dAehqJdRJFRhZijw64vP50htXBuK9A+pqdxUV3A2zUfivaLeFmDF8jlRNjFeXzq8xvCk5RVLdsZTtWqnGRlpaD7Nz9TRtq8OtUYanoxqHCyky7YikDEc6qlvEc65cSeVToL1Bd3GEb0O+P9aZczHlQ1yw3SqUUS2TvigelcLiH/OgLiEVCZq9CFYVjOH2312PlVZc4SeTD30QzHrTDmrSLkvIB44Uo3aKHvWVXZvlRt27O1DXUmoi35IYOMVGzNTl4gRzNNbBneoWw5FaVFklhb4p1FFWuIIfs1SDDmlCkUnjiwtmmTE2z5UpRW6Vnkdupqe3dI51m8VcMeouThgNopvd+VA/WnH+dQ4ri3dozNoFBMz0qdMh2dwXEi9bL6mLt1P7Fx1HyAow48Let2pgulxv7Bt/3jWJ+jHjhaxcRvaFwt7mC6/GiOK8aC8XwgOy22B2j97mH3qvwrLXcFI10fW4m2uluVBsblWS41fKmXr1sjl7qtNrwZlY7tzrrWKKmiT5Ck7ueUe6tLQi2wd7OswKKs79KobYK7MBRmHx7A+0prCUPRcZezQG9HU1A949KE/ayfaGvlQWK4oDsDURxv0aSyL2GYjHqu4qgxuKDtIEe+m3fGdWioBh9farphBRMXJslttR1rEgCIHvFQWuHnk6/GpP2e3Ig+hFDcWNWK9yeQ+FRg+6luYRhUeUikkvAWPYA7mhbts8tffU2vSkYdapbABlTTStGd3TGtGq1AClaTJRBSu1osYUMKeRFOXCt5UYMOwjMRrtOlMS/amO+tAgwR3i6Hodd6weShabIfqreR99NayeYqyt2gfZZW9CDT3wh5iksgaCm7oGmNhV6/Krr6t5Uw4I9KpZBaWVAw/mKX6n+hVt9T66UowQ8qfcFpKY4cczH59KzfbtSmCunl4QfQsoP31p+0ty3Zt23Z1RRet5ywMBSddpNYjt32qwV3DXLVlmuMxXUIypowJktB2HKpnlWl36LhjdppeSHsnhclxMufxWzuVIIGR9goj2l+frVFirRu4zFOxg23/hLEBAdR4hERPX51Ng+MvZFprSKbjrC5mYgDwqdJAEae5aFw9yL+JZizC4ufMsSVIaZB25++vLeVdlQ83Z6Gh9xy/I9Xw+JzqpYakA6eYonQD2Qff8AhS8N4RcexauLlKvbRhrBhlBH31IvCrk+z8DXrqcWuTzXFp8EAxZX7I+FQXcaxq0fhVwIWKkRG486S/wFxyPwJ+6hThYaZeila+x5mphcWNZb1NENgI3keoIpgwfSK01RJEw7rMmB8aMW9b08enpQxwkbilODIHsH41Lpj3LNnstswB8waj7lP4lPpP5VXKkfZqUT/CKjTXkLC+7X+EfGnLbX+GPQ0NbI6fOjLZWNTSY0d3fRvjTCPMGrG0tqN/hTptjYfGo1F0Vnck7AVG+GPQVbFk8vgKaLKHmPjRrDSVPdRyqPJV+vD1Oxpx4OOtLupD7cmZtrVRG3WofhCgVXX+GmdBpVRypicJI8b412nxV9kuLiLi5Vg5HKrI5+EgE+flWs4H2Ks4uxbxFy+4N24QUUakqZbx7glQTNec4m/bXRQ666AmRHLn68qtMLxZ7aZUcjYjXY9R0rypT1eT0Yxrg9H4x2dw9y8mJw963Yg90AqGMy+ESMw8Q0melMwnba4mIdbiqyBivh0gidp6xtrXluN41f1HfXSC2b2zvzJ86I4LxOyq5Xty8k5iWkyZ5mPlShlcPzBwUuT13DdsJZzbw+IxCTplUb8xr99FpxvF5XZsJbAgFct5M6AwYuIzAkgHlGulYfg3aXD2wwa28sBorabnUyf1AqDH9orLBmttfRyw3YmRpJJ5a+u1J9RJyGsUUqo0LduvaaVyqJyvbZTy0B1k61ZcL4ybyFiMhiQrkoSD/Dm0b3HmKwV7iWHeVvPiCmUkBYMvymAJNCXeMLCwzGVAMqNNB115Va6qfgh9PDyWP0ocZ77urCSFBL3DMgkaKAVMGJby2rJYXAJHigySPXSRpETpVje4kqgCUYnU5rInodZHlrUvDMf3jKLoRZdVICIi5TrqTyjnPXXSlLLKW7KjCMVSBcLYsl7IZm0RgwU6CQICgroDsd9DT8WtkO622uCLbASB1b5MD7vfWhbhuDbQ3LZYn7MlR6tn2nmKi4jwHCqCe+CvAAhFHOTsBJjmZrC1Zobjsx2ot3MNhreoItpbJI0zIoB/D41Ztx+1aMiWAYqxWMsjeOteP4pPqpOS6Lg5EAGJOpHT1oHC8VTC3lutYa7dysULODbBI0dQFBLjkSdN+ldkc308HM8S1XZ7fge1djG4e8FuRdQw1vZgM3hIB3kRMTBkVJxr6QLGFVAzB2NoNlWcxYsqiDEGPGSN/DXz6nFCy3GVWWIJ1zamSSxyg6xUNrFXWuAOTsJEgyBp8YqHPYvTufRGC7X2bwJJDAawQAYorA8Yw94+B0B8wCOleA2cTGUEg7CTtO9S2uIugbxROgOux9PdVRyUS4HtvHOJ2DbIW/acyJyhdIKzrz3G1TXeJYRWCMRJ5zpPrMV4fgsQ7TkhoE7nYa/lpRqYS9ctW7/e2QLhgK12HkEaZSBzIiJ3qlnrkXZs9it4/CEHxbGNW/LlSXrlgjMGEdeXxrybAYfFBp7uV3JzTtP5ii+K4u6iE3IC7ZQwJ36AnrPLet1mhzbMnilxsemWUtN7LT6UQvDhyb9fCvHsB2n7vZjrMHppNbLsXxe/irzi5cK2bIzMLeQtck/buOfAun2dd6O8mtmT2XZsf2Y3LWkHDG/wA6IxGMAuAqzW1kWyGK6OcpAEE6wQY86sbVsn7Zb9elHddD7Sso2wDDp8agbDsBMVrBhxzpptINgtCzg8Blbd1lOkiixxC70n3VaXbHMIB6GhjZbWF191PWn4J0Sj5BDxZua0n7XP8ADXXsO32gZoZsOf0KpKBLlNHgtjAHFXBasgO5bRVliBMTIGw5nSiOLcAuYVzZvlbTH2c4MOOqMBBA5+tex9gOFWbGFwjWslkvJuCPFfOVtCxMkj2o2GUwBWj45gMPiUNq8qXPAWCNrt9pVncGPENdd9a8dzSZ6TPmy3w92IVWUkScoJJ8ttTrA94o/inZbubKXu/sPmIEW7uZgSsw4gARtoTV32V4DbS/iDndmt2ne2M5GVlykExGYiTvRnafset7B2MTaypea2DdJPhcSqgkQfFLDUcpmYFVqjdBvRluG8EuXbWfvLSnMqBXuAOwOmYDXwDWTOkGiMfwdcLiLdu7fslHEl0cMFBJBgjcgjUeYqz+jfgFm7f7u8gZvGpBY5JCNG248vOiPpd7MrauWu5VLad2Mwk6uWdZzGZEAcqqSSlpYlK9yh4jhLGGyfv+/DiWFtdUPKdZHpPKomwyOVGbu/3IueNTlCzuSJaJJmBOm1eo9lfo8wq4RPra9/cMEtmPhmMotxELDA6yarO3fAcHhLdk2beTvLgRs3iMFQwykkld9dtjWWtaqRf6lb2f7JWr9wH6zbxFsKS3dAqygiQYLTGbQ7ERtRr9mLdu4yW7auAA+Z8wUA8gWuqGIkVqMN2DwVp81sXLbqGCstxhJg6aNqPWeVY7CdmWNps1nEJdCgoVCPbY5iTmUNmPg0ERqaeNt2//AH7EyXhHXcJ3YUGxgHJEGb962TG8qGK/A0EnDVuSBZKkMNbLu6Gf4ZDCInUso0onD9lSWUXreKyw2fLhyNcvgyzMeLffTaKqsRwTF2Za3YvhV8QYIyxAOumqwOtPngrRKPIJ2iwFu0IK3Q2WZeF1jWAJDD51l8OrlNc3dzMADQTlkeZIPwq7xuOOJVRdvuQDzzNl8pJ2MDaoExZQyHGX2VDBQFSSFlgBMCKuLZmyp+qnNIzLrIkGenIaGpVssPEWVmywBIDaeU6x8a0SYhW1Y22kZ41DdTI2+ddi2w0gXDAkyAeWuhEaDY7n307EUdnCXMuZlbIBvG2k0LfzHSCdDAA5jroY5Vc2u7bxLdtmZEOryNFEkZSseIx/sHykjiN+zZBTu0a5C5Sg8GoB9hlCgHmSOWgo39AAcCwbEy1wWgANY1BkCCCRy191XGCwGZPCxOXVD5DbwnRZgVU4PD3O+tqlsl3cd2MwhXYgDOGQhl1kggz5VvMbwO5h7YdBcuhmyXBbEwSTPd28ugBmNYGm1Z5LRcaMLexQFwqQMs5RHqRO8dKFuE5gVlQdGgwDyPuP41Yfsi4A90W7ndiQSyxABYa+cA++Ooquv348POTqNo8v1zrX9DNhw47eGYhgpcQ2VVGg9B+pNFYbtdi1BjEXB6HSPMcv8apbtvSZHXT1j75NQ221ifKqINU3aq/eTJcuFwDmhuonXrzNbT6Pu3tmyXTE3SqNlyEglQRIOuuUQR8K8knKfSiAQwiYnzppb2F7UfVr3Z2B9dI++gykcjPoPzrxHh/b3FqFRr1yAANIOggc1JOnnWvx3a6+i2O7vG5nALHIs+ORGbKcuWBoYOomtU/CFzyby6W6N8Kh7tunxivMsZ2zxyXe6LtnnIAAvic6CIEMJjaNxQtztbjLilO/OYHx5QAQg5qwO86QNa0RDR6yGPMfIxUZf0PxryjFdt8ZlNs3SZIh18JgaQpEbxz11pydrcY5g3joAIyqPfyJnzpxViZddkuM2/q+CVkZyDCsNRbYh/EeYESP5q0PHeIKktlhu6YC6fZUSpynnrv/AC15ZwZL9tbKlLtshtntPLAEyAMs8xWr7SYd79hQzKozDODIYaHUg6+6vBz4nHJb4dnoxaaMRhuMeO6LQADGJ5lSIImJg9J862fGL5PB8OVdR+5YGTAkZdtddtq854ZbZ2vMCGAVip8OqIrASOQIB3rSWOJg4O3bvgm3kfLk9qYJHLTUfma6ZRbmq9oz/wBrDPo+cDF66jIu3RrAJj1k0T9M13McKA4CGyGCsTOjEgx7h8KzvAcY+GxeHfu7hXu7RfKkgfuha1mPZYqTzAmr76U8NcvnDZbZuN3QDFFb2s5kqAvs6k+laN/66/Qivo/5Nj2W7QM2EBLIXBALawAAg5jpQfa3iD3UgKLwTxOYs+BciSwzgmZMrk11GsVnuzT3MPgWDWriDvDOe24kQANSBGvMxtQ3GMYblmbcq4e2DlBZtUOhEEgSBPpqa5FGSzP1ZttpR6tY4gWAi4hBzaaSVg5REAgjnQPBxnFsAxsfgJ/CqjgnFLlzL/Q7wBLxcVWKDwnoOcREU/hGPNtkmVKaODEoYI8QO2pFa9PrSdmeRKzSpAQf6QxbQ6p4onKJ19qdTTccf3d0Qx0vLqvhlEJM6+yeXnT8ZfaP/VFS1sQO7GaQ+YsBOpKkLHLeh7V5rqXIvl5F85AukOsIp5gDUiesV07WiGfPvDLeHAzd33o2gsVGo01Bkx1/zo3BmxcZclgHU5s7TB1IVRzjw6nrtzpL/Z7E21Um2ZeDKh9dI8AKiYBB9KsMBwx0t2hAzBWLToZLMBm2M1qoJyM3J0D8Tm1rbt2UAtZbghW8DODCggAewfPU9a0V7sbYuIzZ1DNpIsgMCBMDK4AlQPKmcP4XeN5WY24+14o8Ig89x4hz5HpXqOK4tYA7zvkyE3IJJggqBGgnLm1nlFZ5oyTTjsXjmqp7nmHZTsCq4lXOJZrYGVgFKswYoEghjAJ32iNOo9DweOs4gXLYtIttJ5ANCrqwAGhMjmCKnxHFbSAP9YX/ANqYIM7AmJ1zAx1qrwGNu271xmN0IylgAGaXKkkuIhW9n4bDWue75Zo2ZX9kC3fuRdzlbmhaypcd0wKqXDSfYHiESNDG1N4vxl8P3JDHIXbMWBUFgQwG+gKsTEnar6ziZxFy734yNLRm11VxG+gEgxvNVXb7gxxdu2ym4zW+9ZcrD2mRIlMpJBZNdViSeYrOMnKVS4NZadO3Jmk7QLas4/Du/ed94kYFmytdEGWjIYhfnVbwHso+Lud2jQ5CZPCTuwBmB4AF7xyT/CBuRTOH9mbme2HcWnUhnVlJdVBJVhoMwOWBruDXqnY1jZGdFkOEUxbdgEUsWAIGWfEQN+ddKqJz8nk/brs/cwF8WbhDDLmW4AQrgs2omeUAid6oO6bwECQ5hY5nMVg+cqa+i+0i2cVaW1dsl1Q+z9XYaZWUBWkZNSh9F2108y4BgAVew31ZDbRbbq4YnPnNwMpAIOhmYmWNaWqsmtzGXsG2ZRzKqSDvLaxHOnJbAKliACH9k81Ery01itjiuxt+7fW4r2iuaYNxAWUGQQM22uxoCz2AvG0gNxEys48UxOcqQIJJAyHXpBpqSoTiUAkHWQYBy9Z1nkavOE8SZUa0JGhdY3DiPiDoNah7R8F7pbLtOZgbbDo1rKCQdyDPQbUzgF7urgZxmG5U9J8+U1S9iN52Rt275c34Z1K5VeToc8iJg7TB6VmO2OHS3inW2TlWNBMAwJGnQ1oBxq2QjLh0WGzSNCYnQkevuqg49j7KFWa0QzJM5i3jIAjUgEAQPfNOOT6rDTtQV2bt2O5LXTs6rGaNGOsRrMTQ/E8Zba42QDKDlEgTA6mJPvk1SYLi8q6aZfaA2gjnpv01qLvAZnrv+FGoas9G4V2tv25Usl05vDmaXMn2VlGYj0iKKxHbm/mn9wpGkEEkf8tMHai4FizgACTo2UZNYO6rBAPn8Kxq4mbxGTK0EnOxiVBPtDrEATqQBXO4yrk0tGlxPaq/eZJuopUgjKsAa6dJ/wA60GDu8Rup3lttGEyLaCeWkvJ/XWvNcXiiAtzw2j0Sc5g7NmBjUDYjcVccM4hi2tqtp7q24YgKrhQVkwcogM3LqalY97bG3tsiPtdxLiVnGYa1du3LaXG2LwramZCPqNR03q0vXnBW41xgVYhGXNlBMkhWJY9dJOlZ7F4tsv783bY7waXE3OsMAGOsz50zFYlsgZWusucgTbIQtlnU5vCTpOm1VKKb5/YSbSLjH9qLr95aGKdgjQx/q6ww5zpoDQ/BcPmFwZspZlZSyprC+01xhmGpfYjnVVw/iXii4hERGrRPQqE2855bdDMXfF5rIVDkBm6tu7BZdcuW4wUrMSQY3gEaGkkrobvk29jhBw+acfbtzH+jyj3sSZI8gBO9UTYy5buOfrN5nGgu20Uhl3+0+mvQ8qdjeE31uaWlRQNVJBPpIIg6H4zT7PEe7Z17sAg/ZHs84zBgTVXXCI58lRf+t33zS9wzud+hkKW6Ae6pb3DMWFzFmtrz5b+sTVhd7VKNGEakaqxHx7w/Lqagx3Hw1pggEkcrPTfWTHrUOT9FV+Y2z2YvGA2Jyz0Y/gCKnTssgMvecnbQnb1zDrtHOm2O0a+GLigaTFtdI/lrj2hk6XSBy0iRrroKlymGmIWvZ+yHVZY5kJ3GrA8t9KtbXA7CwRaViYHizH4if1FZ5+Ns123F1yMjCAze0SIkTrVw63oEluZMk/Z333qJOfkpJBPEcMFtvktAHIYKWtZGo1C6GqfiVy4Wklh4oIMAZZCxBEjrUnFeHu6ONJKwPLNt76pzwdrhKLH8R93i/CrxtVuyZIKbGYq0Qe+0I/1yD5FhU+Dx1ySrX1j2hN4GJOo0Y6Tt76qbPBFFxlckssiPQE/gaXiYtYUAtqWJgnqoU/8AkKeqLdIrRJKwjihRGNzvbRdgFJYuTAlgTlU6Ak/OgreJChQLwPp3nPfdQKoP22GvGB4YUeQ1Mn7q330f8NsYiUYAlUVh/Nm/KteDMrbFy0TrcYzv4Dp7yR+vSg7FzDri5RrhYoe8GRQI5ZjnMHflzrU/SAmHwFtAsZ2YyOcZGI28wK8y4fx1bcuQM10A/wDOyae5aEtmDZucBdt5kypd95UCOf2Ty++rt+KIr23bK4Fq4gBPssXSeQ3CET5edeXXO09zOADCxI9CsiqfEcQuMqDMfZcn3MxpqAmzUds8Xma04MhpAB2UKFEr0n8BQPD8azkIoUlp1YA9NwRBqixmJLka6KAB8BP3VpuyPA7jkXACFJgGPOtoRb2M5Src0OBN8oEXINNwiDrzC1Rcca5cYFwWi2F1MxpMCfWvQ8Nw3KqjNsKCxPClIPiIPkfKumPTxTsyedvYwPCuGg22aNSSP+n8zQ1zCMGYAEwSK3nCuFgWoMzmJqa/wu2Tz3pfh2xrMlsVWF7V4tyVDoY1/wBEp5ehqmfAklrm2s6banzqPs/iUdGYKMwYzpH60rTY2z+7nKPh1ryMmTS9J3whasyVpQLkmZ1WfMeda3gHabEWbIRJCAsNhAJnWYrzzF3il4iNIJ/Cr/gpZ8KzckuZf18ap7Uw5QP2sxWJxuJwxZ8xU8yMqiddtOVWfGh3CIzGcxJmNBEfPes/grxOIsSZPOP9uI+BrXfSLhwMFaOgPeOJ5xFPJtkjH2RH+hsr1whvK9wkAswafdGunnTBhu5W4cxOYCeg3U+mh+VE9hcKz4UsTOZQdf5h+FHcZwWS0zb+GNZ31rHuVk0GzitNh+BQOASSxI5knpHOm8EwoN5ZWQWynznTX30T2ewwFq0Z1i2dfQTUOBxqpdHVbhOvk1XhlKTkjPLFKqN5e4OjBZtoYzQSOeoB9dT8aXC4UOjjSTnEwNmBB+dB3OPLlHvHmANarOHdoRqoG/TWZJ1HTcVG9iPCxjTMAyAYHuopcaZtjnlM/wBp6GxHDCjGNIJGvkYpgwDyJ325xvP416Eccm+DFtVyWd3HFXVugJ+Fel4vjtvKx/3nzWB868kCGdx7LDUwRI6GtMLWZN9NI101HXas82GU3forHOMeTc8H47buXspgCEA/lyz+NWHC7Qt3bjsVglo15MpjT3fOvM+HYq0GH71QQANWEZhynQTp51frjkzHNdQQAT4xoNRrv0NYfhZVs0W8q9AWN4j/AE28Qd3aP5pH3Go+NAXBaLmQtwmB0OX8BVQ/EsOb7FXD7TowEiBo3P0j31YYzEpk0B30/hjUTqK0jgUWnZUs7caopsJbt9xipU94dLemwEQasuxPEbtm+pBgZFU/ysJ5a1U2cYP3sqCRMSYDcuZOvoKHXiNxCGRQo28SyPipBro0x9nPbND9IyviLpus/lBI0E8iYrNYThodQzsAFEbiB4iRJzaySdqNxvFcRejN3cf1UIn+0aN4FhL1wGbrW4YEC3G0cyD8o99NJBbKleHoSvtMCIBEx09oSKssLwAMAQk8t2+G3rVpdFy3cAWWk/badBpp4RrPUmrK3M7az6/cB99dOOKktl+xjOTRXWez+oIULsNdR79N/fW34ZgcqKPDAGsH8qqntk7masRjm20rsjia4OaU7LUIBzNMNvTf5ChrFx26UV3LH/CparkmyJLcCKaamOCbmaYcLQmvYzzPsYciXlcQS0itxdxiMqganTYa/DesRwC1m7wPoYnwwBz3nntWstWEFsbmQDJ2Hw614vUYMV27s9XHknVbGH4vhycSWIhQdjPrzq04Vdy2Ltteb5vLlUHGMpclIjNAA/x391TWLoVL+kElYk6QOkA9Nq0043FfS3wRql7KvhmGh1fU5ToeW4OlajtY/fYUK2wckA6eIqefpWO4XPeiBlPi1Mxr6itRx7ElrIGbZ/slY1Vumo6+6rnFWnp3Em6qx3ZgslnKu2WAOmp2mDz6VLxRnNo5/ZAgnlOmk7TVPwO7cVPAttgNNcx0Jnkp58uflRfFsaTbyOmpjWGgERqJAqIxev8ApVlN7clpwpSbNticoKgiSdtem+3KgrmVbrZiT4mIhWMxJ15jbmKFwGKtWraGGDASSpIY67kAQdNOY0ofHYwhs6wwOYyYJ1B/hH371aU90yG1yX47SITlyEeLQF9dfKIB8qrcV2ma2TkUAhjAKzqvKCdPdWZbixaCzqQGBE5P/F9/KhsTezcxrrEmevnWFGgdi8S5MggEkyck6kzyFAtw+8GnvdJ1ylh8B1onCHPaWApGoObLyP8AWdSfhUncLzyDUaZ419O9IruhilKKbbMHNJ0VKWD9otILCZgmRHMazUF3BnZTIInafuGlWOVRnAZBvIFxPugmajvQQJa0dOdxNY6juqOwHcIsLhtPEgOuw8PLmAQatmNvIwi4p6mHX1jJ+NB4VE62f/sj/pt1YWLK6wU912794ArSHTJkSyUVtizaRhluo232I0BHPn8KsTdVlGUCMzRkfSJ5DXKPfUjpA9tR/wDLif71O7k6CV3kmbp+9vvNNdJbB5lRDYs6GBuembfzpMZgcwEht/8AVt94U1a2sJG+X4fmxp17CKwgqnvAPyrpXSbcGXeKuzgso9n4d5r8Uirzs5YOYwCNBBDfmtQWsEoHsp7kWjME/d6r7xsD65YNUul2E8oVxDCEXYJ+XL9dPhRFhYO3/L/hQF/FZjJ5+ZP3kmojerox4FFGM52y+RxUq4tR0+X51nxidOVNOJqu1ZNmrt8UC9KmTjVZEX/Ol7+oeCLGpM1l/i/6mq9+KmqNr9N7+msMUO7KfDlrWchWkkiAqbA/1rhqxs8R9kd2NokgTtM+FRPxobGcLUs+iRmYaz/Ed9aFwnDFttnRQrbA6yPTWuKXS6t6X/f2OlZq+fclxUOJ1Gu3hMdIJkj+1QVlrihlCe1pn7zxCNNg0H+YNVgbhiCSY035ec70IeHWD9nXlTj0jXK/f+0HmXxfcjweFZGB/G36HQKKOuodACI3kEAn9TUNvBJpodPM0ScKhiZPvrZ9P8+IlZfnxkBw9zlpr/rOnnIPupHwtwySFOv+sYdOQMD0/Oif2chMkfOnHCoNh86awL5X8EvI/n+QI4O5BGS35fvLnzPKg7nC7mWO6sbb5rhjT9a1ceGIiontrlygaRA1ND6eL+L+Bd1mQwmJJBh3MEDU6GOUaeHyqTiLuLoRiQegbwRBnTfeg+H21nKwE5wPLccvj8fKjuP2Ql1GGUDKRA3nXl0rxljvHKXpnc5fWkXvArOaypi0dWnwEnQnnNHPbHRR6IfzobgF4/V1jT2vvNTPdbrXt9PFduP6HBlb1MgZNG0XUaQI+NIuy7ba6fdrSuT1pLaTW2iJnqYThbBOxHvFWFjDNP2fhUeDAUUbYbUUccATHCt1X4ChcXhj1Hwq2yyKHvWqiMtxMz11SvL50OLtXOJsCKpb4AOlbJ2KidcRT2v+VBBqnVhFAEpuzXBqhL09GppiZMppGem5qiY07HQQLlL3lDTSBqQBWelzUMWrg9IYzilwi/d1Olxxv/WNDi8etLxoxib/APvrv/W1CA1nF7IugwYmnDF6bUIq1Pbs1VoKJVxLeVTpeNRIg8xUq3FApWBJ3ppCxqFsQPL9e+mHEif8qAZNBNLkodsX61GcX50E0UtrAn65lOojOZkxH+I+dF9rrY7oEbhgOf5wfhXNc/fhtfYI8txzpeInOhWuLsLROK8s6O59UWWuEZVtoo0AA+6kN8VXC7TDcrsiklRg92WDXhSriRVb3tcblVYqLqxixVjZxQ61lRcIpwvH0pMDYtxUDn8x8qifi411HvP+JrKK560sGlpQMtcVxInSgO8mo1Sp0Sq4EjlFKENT27dFW0EUtQwJUqZEqQ25p4taU9QNAzGmSaJZPOmGKWoKIwppyWjTluAUrYsUagSGvbpkUy5fmoi9LUVpHcdX+lYj/f3f+41B5qI7R3P6Xif+Ivf9xqru8rKM9kW0GC7Fcb5oTPXZ6rUKgk3aQPQ2elBp6goKz00tUStSk0ahUPL0yaTNSTRqChwrmrgaUilYDDTTTqZRYxRTgK4CnhadkjaSae6UwUWA9TUoNRLUk07EyW3vRds1Xi5TxiKGwSLNCKXvIquGJP6mmHE+vzqbHRbLiBUZxO/6/Gqv6x603vppakVpLB79DvdNQC5TS1LUGknzUmao81Jnpah0Sk1wNRZq7PS1FUJ2lb+mYr/ib3/deq/NS11YRexbR2auzV1dVpio7NTg9dXVSYUSK1KWrq6nZLQ3NXBqSuoESB6eWpK6hMQ2a4CurqpEseKkBrq6qEMvPUQaurqlsaFzVzvXV1F7DI+8pDc/X6FJXVLbKSO7ykz0tdWbbLSHBqcrV1dU2A4NSiurqpCJ7dknaKOw/A7r7FPeT/drq6pk6FZYWexWIbZrPvZv7lGW/o2xjbPh/wC2/wD+ddXVzyyyRq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30" name="Picture 10" descr="https://www.private-prague-guide.com/wp-content/vysehr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3175275"/>
            <a:ext cx="4714908" cy="36827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PRAŠKI ATRONOMSKI SAT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Srednjovijekovni atronomski sat</a:t>
            </a:r>
          </a:p>
          <a:p>
            <a:r>
              <a:rPr lang="vi-VN" dirty="0" smtClean="0"/>
              <a:t> Sat je prvi put ugrađen u 141</a:t>
            </a:r>
            <a:r>
              <a:rPr lang="hr-HR" dirty="0" smtClean="0"/>
              <a:t>0</a:t>
            </a:r>
          </a:p>
          <a:p>
            <a:r>
              <a:rPr lang="pl-PL" dirty="0" smtClean="0"/>
              <a:t>Treći najstariji astronomski sat na svijetu</a:t>
            </a:r>
            <a:endParaRPr lang="hr-HR" dirty="0"/>
          </a:p>
        </p:txBody>
      </p:sp>
      <p:pic>
        <p:nvPicPr>
          <p:cNvPr id="31746" name="Picture 2" descr="http://upload.wikimedia.org/wikipedia/commons/thumb/f/f6/Prague_%28Praha%2C_CZ%29_-_Karlsplatz_%28Karlovo_n%C3%A1m%29_Uhrenturm.JPG/300px-Prague_%28Praha%2C_CZ%29_-_Karlsplatz_%28Karlovo_n%C3%A1m%29_Uhrentu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4714908" cy="312755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 ČEŠKOJ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6237"/>
            <a:ext cx="8258204" cy="4283093"/>
          </a:xfrm>
        </p:spPr>
        <p:txBody>
          <a:bodyPr/>
          <a:lstStyle/>
          <a:p>
            <a:r>
              <a:rPr lang="hr-HR" dirty="0" smtClean="0"/>
              <a:t>Država u Srednjoj Europi</a:t>
            </a:r>
          </a:p>
          <a:p>
            <a:r>
              <a:rPr lang="hr-HR" dirty="0" smtClean="0"/>
              <a:t>Glavni grad Češke je Prag</a:t>
            </a:r>
          </a:p>
          <a:p>
            <a:r>
              <a:rPr lang="hr-HR" dirty="0" smtClean="0"/>
              <a:t>Sastoji se od 2. povijesne regije:Češke i Moravske</a:t>
            </a:r>
            <a:endParaRPr lang="hr-HR" dirty="0"/>
          </a:p>
        </p:txBody>
      </p:sp>
      <p:pic>
        <p:nvPicPr>
          <p:cNvPr id="1026" name="Picture 2" descr="http://www.sutra.ba/slike/EU/ceska-zast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36830"/>
            <a:ext cx="3690937" cy="2616360"/>
          </a:xfrm>
          <a:prstGeom prst="rect">
            <a:avLst/>
          </a:prstGeom>
          <a:noFill/>
        </p:spPr>
      </p:pic>
      <p:pic>
        <p:nvPicPr>
          <p:cNvPr id="1028" name="Picture 4" descr="http://login.weboder.net/download/grbovi/Ces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357562"/>
            <a:ext cx="2500330" cy="3006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86776" y="40719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Grb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49291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Zastava</a:t>
            </a:r>
            <a:endParaRPr lang="hr-H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PETRIN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Brdo u središtu Praga</a:t>
            </a:r>
          </a:p>
          <a:p>
            <a:r>
              <a:rPr lang="hr-HR" dirty="0" smtClean="0"/>
              <a:t>Prekriveno je parkovima</a:t>
            </a:r>
          </a:p>
          <a:p>
            <a:endParaRPr lang="hr-HR" dirty="0"/>
          </a:p>
        </p:txBody>
      </p:sp>
      <p:pic>
        <p:nvPicPr>
          <p:cNvPr id="32770" name="Picture 2" descr="http://prague-stay.com/img/2070/2/false/prague-petrin-hill-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357562"/>
            <a:ext cx="3643306" cy="3294033"/>
          </a:xfrm>
          <a:prstGeom prst="rect">
            <a:avLst/>
          </a:prstGeom>
          <a:noFill/>
        </p:spPr>
      </p:pic>
      <p:pic>
        <p:nvPicPr>
          <p:cNvPr id="32772" name="Picture 4" descr="http://prague-stay.com/img/2074/2/false/prague-petrin-hill-pa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4963021" cy="330041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POVIJEST ČEŠKE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64347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da-DK" dirty="0" smtClean="0"/>
              <a:t>God. 8. pr. Kr.</a:t>
            </a:r>
            <a:r>
              <a:rPr lang="hr-HR" dirty="0" smtClean="0"/>
              <a:t> osvajaju je Germani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hr-HR" dirty="0" smtClean="0"/>
              <a:t>Od 623.-658. god. Češkom je vladao knez Sam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hr-HR" dirty="0" smtClean="0"/>
              <a:t>843. god. Priznaje vlast Nijemaca</a:t>
            </a:r>
          </a:p>
          <a:p>
            <a:pPr>
              <a:buClr>
                <a:srgbClr val="FFFF00"/>
              </a:buClr>
              <a:buNone/>
            </a:pPr>
            <a:endParaRPr lang="hr-HR" dirty="0" smtClean="0"/>
          </a:p>
          <a:p>
            <a:pPr>
              <a:buClr>
                <a:srgbClr val="FFFF00"/>
              </a:buClr>
              <a:buNone/>
            </a:pPr>
            <a:endParaRPr lang="hr-HR" dirty="0"/>
          </a:p>
        </p:txBody>
      </p:sp>
      <p:pic>
        <p:nvPicPr>
          <p:cNvPr id="15362" name="Picture 2" descr="http://povijest.net/v5/wp-content/uploads/2008/05/napoleon_austerlilt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14752"/>
            <a:ext cx="4929222" cy="255270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ZEMLJOPIS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Češki reljef je raznolik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Na zapadu je nizina kroz koju teku Laba i Vltava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Najviši vrh je Snezka (1620 m)</a:t>
            </a:r>
            <a:endParaRPr lang="hr-HR" dirty="0"/>
          </a:p>
        </p:txBody>
      </p:sp>
      <p:pic>
        <p:nvPicPr>
          <p:cNvPr id="16386" name="Picture 2" descr="http://www.prometna-zona.com/vodni/infrastruktura/003la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3790950" cy="2533651"/>
          </a:xfrm>
          <a:prstGeom prst="rect">
            <a:avLst/>
          </a:prstGeom>
          <a:noFill/>
        </p:spPr>
      </p:pic>
      <p:pic>
        <p:nvPicPr>
          <p:cNvPr id="16388" name="Picture 4" descr="http://sudety.blox.pl/resource/wycia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POLITIKA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hr-HR" dirty="0" smtClean="0"/>
              <a:t>Češka je parlamentarna demokracija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hr-HR" dirty="0" smtClean="0"/>
              <a:t>Predsjednik je Miloš Zeman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hr-HR" dirty="0" smtClean="0"/>
              <a:t>Najviši državni prizivni sud je Vrhovni sud</a:t>
            </a:r>
            <a:endParaRPr lang="hr-HR" dirty="0"/>
          </a:p>
        </p:txBody>
      </p:sp>
      <p:pic>
        <p:nvPicPr>
          <p:cNvPr id="17410" name="Picture 2" descr="http://i.idnes.cz/12/112/cl6/JW472803_p201211060656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475490"/>
            <a:ext cx="4786346" cy="3114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435769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Predsjednik</a:t>
            </a:r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5C0F6"/>
                </a:solidFill>
              </a:rPr>
              <a:t>POKRAJINE</a:t>
            </a:r>
            <a:endParaRPr lang="hr-HR" dirty="0">
              <a:solidFill>
                <a:srgbClr val="F5C0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5C0F6"/>
              </a:buClr>
              <a:buFont typeface="Wingdings" pitchFamily="2" charset="2"/>
              <a:buChar char="ü"/>
            </a:pPr>
            <a:r>
              <a:rPr lang="hr-HR" dirty="0" smtClean="0"/>
              <a:t>Češka ima 13 pokrajina </a:t>
            </a:r>
          </a:p>
          <a:p>
            <a:pPr>
              <a:buClr>
                <a:srgbClr val="F5C0F6"/>
              </a:buClr>
              <a:buFont typeface="Wingdings" pitchFamily="2" charset="2"/>
              <a:buChar char="ü"/>
            </a:pPr>
            <a:r>
              <a:rPr lang="hr-HR" dirty="0" smtClean="0"/>
              <a:t>Od pokrajina je i glavni grad </a:t>
            </a:r>
            <a:endParaRPr lang="hr-HR" dirty="0"/>
          </a:p>
        </p:txBody>
      </p:sp>
      <p:pic>
        <p:nvPicPr>
          <p:cNvPr id="4" name="Picture 2" descr="http://www.konzervativci.cz/filestore/Image/Ceska%20republika%283%29_377_x_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26808"/>
            <a:ext cx="6408712" cy="37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GOSPODARSTVO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 </a:t>
            </a:r>
            <a:r>
              <a:rPr lang="hr-HR" dirty="0" smtClean="0"/>
              <a:t>N</a:t>
            </a:r>
            <a:r>
              <a:rPr lang="vi-VN" dirty="0" smtClean="0"/>
              <a:t>ajstabilnija i najbogatija među bivšim zemljama Istočnog blok</a:t>
            </a:r>
            <a:r>
              <a:rPr lang="hr-HR" dirty="0" smtClean="0"/>
              <a:t>a </a:t>
            </a:r>
          </a:p>
          <a:p>
            <a:r>
              <a:rPr lang="hr-HR" dirty="0" smtClean="0"/>
              <a:t>Gospodarstvo je živnulo od 2000</a:t>
            </a:r>
            <a:r>
              <a:rPr lang="hr-HR" dirty="0" smtClean="0"/>
              <a:t>. -</a:t>
            </a:r>
            <a:r>
              <a:rPr lang="hr-HR" dirty="0" smtClean="0"/>
              <a:t>2001. </a:t>
            </a:r>
            <a:endParaRPr lang="hr-HR" dirty="0"/>
          </a:p>
        </p:txBody>
      </p:sp>
      <p:pic>
        <p:nvPicPr>
          <p:cNvPr id="19458" name="Picture 2" descr="http://www.delo.si/assets/media/picture/20110322/pra%C5%A1i%C4%8Di37.jpeg?rev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4014785" cy="2755246"/>
          </a:xfrm>
          <a:prstGeom prst="rect">
            <a:avLst/>
          </a:prstGeom>
          <a:noFill/>
        </p:spPr>
      </p:pic>
      <p:pic>
        <p:nvPicPr>
          <p:cNvPr id="19460" name="Picture 4" descr="http://www.grubisnopolje.hr/media/image/zivot-u-gradu/gospodarstvo/industrijska_zrak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038584" cy="30289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B7F6FF"/>
                </a:solidFill>
              </a:rPr>
              <a:t>STANOVNIŠTVO</a:t>
            </a:r>
            <a:endParaRPr lang="hr-HR" dirty="0">
              <a:solidFill>
                <a:srgbClr val="B7F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7F6FF"/>
              </a:buClr>
              <a:buFont typeface="Wingdings" pitchFamily="2" charset="2"/>
              <a:buChar char="v"/>
            </a:pPr>
            <a:r>
              <a:rPr lang="hr-HR" dirty="0" smtClean="0"/>
              <a:t>Većina stan. su Česi (90,4 %)</a:t>
            </a:r>
          </a:p>
          <a:p>
            <a:pPr>
              <a:buClr>
                <a:srgbClr val="B7F6FF"/>
              </a:buClr>
              <a:buFont typeface="Wingdings" pitchFamily="2" charset="2"/>
              <a:buChar char="v"/>
            </a:pPr>
            <a:r>
              <a:rPr lang="hr-HR" dirty="0" smtClean="0"/>
              <a:t>Službeni jezik je Češki</a:t>
            </a:r>
          </a:p>
          <a:p>
            <a:pPr>
              <a:buClr>
                <a:srgbClr val="B7F6FF"/>
              </a:buClr>
              <a:buFont typeface="Wingdings" pitchFamily="2" charset="2"/>
              <a:buChar char="v"/>
            </a:pPr>
            <a:r>
              <a:rPr lang="hr-HR" dirty="0" smtClean="0"/>
              <a:t>Ostale etničke skupine su Moravci (3,7%),a ostalih 2 % su Nijemci,Mađari...</a:t>
            </a:r>
            <a:endParaRPr lang="hr-HR" dirty="0"/>
          </a:p>
        </p:txBody>
      </p:sp>
      <p:pic>
        <p:nvPicPr>
          <p:cNvPr id="20482" name="Picture 2" descr="http://upload.wikimedia.org/wikipedia/commons/thumb/c/cf/Moravian_Slovak_Costumes_during_Jizda_Kralu.jpg/200px-Moravian_Slovak_Costumes_during_Jizda_Kra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50447"/>
            <a:ext cx="2071702" cy="3107553"/>
          </a:xfrm>
          <a:prstGeom prst="rect">
            <a:avLst/>
          </a:prstGeom>
          <a:noFill/>
        </p:spPr>
      </p:pic>
      <p:pic>
        <p:nvPicPr>
          <p:cNvPr id="20484" name="Picture 4" descr="https://encrypted-tbn3.gstatic.com/images?q=tbn:ANd9GcRMEuOigS95_kT0ra1eco18jnvsStt6ytTUHnMdm905X5c0yiI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99382"/>
            <a:ext cx="2786082" cy="295861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KULTURA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Najpoznatiji književnici: Milan Kundera, Karel Čapek, Jaroslav Hašek...</a:t>
            </a:r>
          </a:p>
          <a:p>
            <a:r>
              <a:rPr lang="hr-HR" dirty="0" smtClean="0"/>
              <a:t>Najpoznatiji skladatelji:  Antonín Dvořák, Bedřich Smetana</a:t>
            </a:r>
          </a:p>
        </p:txBody>
      </p:sp>
      <p:pic>
        <p:nvPicPr>
          <p:cNvPr id="21506" name="Picture 2" descr="http://www.leninimports.com/milan_kundera_new_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214686"/>
            <a:ext cx="2517602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115</TotalTime>
  <Words>304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ČEŠKA</vt:lpstr>
      <vt:lpstr>O ČEŠKOJ</vt:lpstr>
      <vt:lpstr>POVIJEST ČEŠKE</vt:lpstr>
      <vt:lpstr>ZEMLJOPIS</vt:lpstr>
      <vt:lpstr>POLITIKA</vt:lpstr>
      <vt:lpstr>POKRAJINE</vt:lpstr>
      <vt:lpstr>GOSPODARSTVO</vt:lpstr>
      <vt:lpstr>STANOVNIŠTVO</vt:lpstr>
      <vt:lpstr>KULTURA</vt:lpstr>
      <vt:lpstr>ČEŠKA KRUNA</vt:lpstr>
      <vt:lpstr>ČEŠKO PIVO</vt:lpstr>
      <vt:lpstr>ČEŠKO SREDOGORJE</vt:lpstr>
      <vt:lpstr>PRAG</vt:lpstr>
      <vt:lpstr>KARLOV MOST</vt:lpstr>
      <vt:lpstr>PRAŠKI DVORAC</vt:lpstr>
      <vt:lpstr>OLD TOWN SQUARE</vt:lpstr>
      <vt:lpstr>KATEDRALA SV. VIDA,VACLAVA I ADALBERTA</vt:lpstr>
      <vt:lpstr>VYŠEHRAD</vt:lpstr>
      <vt:lpstr>PRAŠKI ATRONOMSKI SAT</vt:lpstr>
      <vt:lpstr>PETRIN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ČEŠKA</dc:title>
  <dc:creator>mp</dc:creator>
  <cp:lastModifiedBy>Učenik</cp:lastModifiedBy>
  <cp:revision>13</cp:revision>
  <dcterms:created xsi:type="dcterms:W3CDTF">2015-01-30T15:32:59Z</dcterms:created>
  <dcterms:modified xsi:type="dcterms:W3CDTF">2015-03-17T07:28:54Z</dcterms:modified>
</cp:coreProperties>
</file>