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67" r:id="rId4"/>
    <p:sldId id="277" r:id="rId5"/>
    <p:sldId id="258" r:id="rId6"/>
    <p:sldId id="259" r:id="rId7"/>
    <p:sldId id="260" r:id="rId8"/>
    <p:sldId id="261" r:id="rId9"/>
    <p:sldId id="262"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68" r:id="rId23"/>
    <p:sldId id="278" r:id="rId2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954" y="-9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4A080-5BF6-4833-9110-E41F21D76425}" type="datetimeFigureOut">
              <a:rPr lang="hr-HR" smtClean="0"/>
              <a:pPr/>
              <a:t>18.3.2015.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C5AA3-09BC-43EF-9A32-35973E02C710}" type="slidenum">
              <a:rPr lang="hr-HR" smtClean="0"/>
              <a:pPr/>
              <a:t>‹#›</a:t>
            </a:fld>
            <a:endParaRPr lang="hr-HR"/>
          </a:p>
        </p:txBody>
      </p:sp>
    </p:spTree>
    <p:extLst>
      <p:ext uri="{BB962C8B-B14F-4D97-AF65-F5344CB8AC3E}">
        <p14:creationId xmlns:p14="http://schemas.microsoft.com/office/powerpoint/2010/main" val="230737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D8AC5AA3-09BC-43EF-9A32-35973E02C710}" type="slidenum">
              <a:rPr lang="hr-HR" smtClean="0"/>
              <a:pPr/>
              <a:t>13</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DFBAA37-715A-409D-BEF5-04317E07845F}" type="datetimeFigureOut">
              <a:rPr lang="hr-HR" smtClean="0"/>
              <a:pPr/>
              <a:t>18.3.2015.</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578E505B-4B7D-47D7-98C4-C10CFBC1EBB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BAA37-715A-409D-BEF5-04317E07845F}" type="datetimeFigureOut">
              <a:rPr lang="hr-HR" smtClean="0"/>
              <a:pPr/>
              <a:t>18.3.2015.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BAA37-715A-409D-BEF5-04317E07845F}" type="datetimeFigureOut">
              <a:rPr lang="hr-HR" smtClean="0"/>
              <a:pPr/>
              <a:t>18.3.2015.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BAA37-715A-409D-BEF5-04317E07845F}" type="datetimeFigureOut">
              <a:rPr lang="hr-HR" smtClean="0"/>
              <a:pPr/>
              <a:t>18.3.2015.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FBAA37-715A-409D-BEF5-04317E07845F}" type="datetimeFigureOut">
              <a:rPr lang="hr-HR" smtClean="0"/>
              <a:pPr/>
              <a:t>18.3.2015.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78E505B-4B7D-47D7-98C4-C10CFBC1EBB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FBAA37-715A-409D-BEF5-04317E07845F}" type="datetimeFigureOut">
              <a:rPr lang="hr-HR" smtClean="0"/>
              <a:pPr/>
              <a:t>18.3.2015.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FBAA37-715A-409D-BEF5-04317E07845F}" type="datetimeFigureOut">
              <a:rPr lang="hr-HR" smtClean="0"/>
              <a:pPr/>
              <a:t>18.3.2015.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FBAA37-715A-409D-BEF5-04317E07845F}" type="datetimeFigureOut">
              <a:rPr lang="hr-HR" smtClean="0"/>
              <a:pPr/>
              <a:t>18.3.2015.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BAA37-715A-409D-BEF5-04317E07845F}" type="datetimeFigureOut">
              <a:rPr lang="hr-HR" smtClean="0"/>
              <a:pPr/>
              <a:t>18.3.2015.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FBAA37-715A-409D-BEF5-04317E07845F}" type="datetimeFigureOut">
              <a:rPr lang="hr-HR" smtClean="0"/>
              <a:pPr/>
              <a:t>18.3.2015.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78E505B-4B7D-47D7-98C4-C10CFBC1EBB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FBAA37-715A-409D-BEF5-04317E07845F}" type="datetimeFigureOut">
              <a:rPr lang="hr-HR" smtClean="0"/>
              <a:pPr/>
              <a:t>18.3.2015.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578E505B-4B7D-47D7-98C4-C10CFBC1EBBD}"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FBAA37-715A-409D-BEF5-04317E07845F}" type="datetimeFigureOut">
              <a:rPr lang="hr-HR" smtClean="0"/>
              <a:pPr/>
              <a:t>18.3.2015.</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8E505B-4B7D-47D7-98C4-C10CFBC1EBBD}"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268760"/>
            <a:ext cx="8280920" cy="193164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r-HR" sz="9600" dirty="0" smtClean="0">
                <a:ln/>
                <a:solidFill>
                  <a:schemeClr val="accent3"/>
                </a:solidFill>
                <a:effectLst>
                  <a:glow rad="139700">
                    <a:schemeClr val="accent3">
                      <a:satMod val="175000"/>
                      <a:alpha val="40000"/>
                    </a:schemeClr>
                  </a:glow>
                </a:effectLst>
              </a:rPr>
              <a:t>DUNAV</a:t>
            </a:r>
            <a:endParaRPr lang="hr-HR" sz="9600" dirty="0">
              <a:ln/>
              <a:solidFill>
                <a:schemeClr val="accent3"/>
              </a:solidFill>
              <a:effectLst>
                <a:glow rad="139700">
                  <a:schemeClr val="accent3">
                    <a:satMod val="175000"/>
                    <a:alpha val="40000"/>
                  </a:schemeClr>
                </a:glow>
              </a:effectLst>
            </a:endParaRPr>
          </a:p>
        </p:txBody>
      </p:sp>
      <p:sp>
        <p:nvSpPr>
          <p:cNvPr id="3" name="Subtitle 2"/>
          <p:cNvSpPr>
            <a:spLocks noGrp="1"/>
          </p:cNvSpPr>
          <p:nvPr>
            <p:ph type="subTitle" idx="1"/>
          </p:nvPr>
        </p:nvSpPr>
        <p:spPr/>
        <p:txBody>
          <a:bodyPr/>
          <a:lstStyle/>
          <a:p>
            <a:pPr algn="ctr"/>
            <a:r>
              <a:rPr lang="hr-HR" sz="2400" dirty="0" smtClean="0"/>
              <a:t>TINA</a:t>
            </a:r>
            <a:r>
              <a:rPr lang="hr-HR" dirty="0" smtClean="0"/>
              <a:t> </a:t>
            </a:r>
            <a:r>
              <a:rPr lang="hr-HR" sz="2400" dirty="0" smtClean="0"/>
              <a:t>MARIĆ</a:t>
            </a:r>
            <a:endParaRPr lang="hr-HR" dirty="0"/>
          </a:p>
        </p:txBody>
      </p:sp>
      <p:pic>
        <p:nvPicPr>
          <p:cNvPr id="24578" name="Picture 2" descr="http://www.donji-milanovac.rs/Dunavom_clip_image014.jpg"/>
          <p:cNvPicPr>
            <a:picLocks noChangeAspect="1" noChangeArrowheads="1"/>
          </p:cNvPicPr>
          <p:nvPr/>
        </p:nvPicPr>
        <p:blipFill>
          <a:blip r:embed="rId2" cstate="print"/>
          <a:srcRect/>
          <a:stretch>
            <a:fillRect/>
          </a:stretch>
        </p:blipFill>
        <p:spPr bwMode="auto">
          <a:xfrm rot="20159619">
            <a:off x="594926" y="3929771"/>
            <a:ext cx="3227497" cy="2374387"/>
          </a:xfrm>
          <a:prstGeom prst="rect">
            <a:avLst/>
          </a:prstGeom>
          <a:ln>
            <a:noFill/>
          </a:ln>
          <a:effectLst>
            <a:softEdge rad="112500"/>
          </a:effectLst>
        </p:spPr>
      </p:pic>
      <p:pic>
        <p:nvPicPr>
          <p:cNvPr id="24580" name="Picture 4" descr="http://upload.wikimedia.org/wikipedia/commons/thumb/1/17/Danube_at_Budapest%2C_Margit_Bridge.jpg/800px-Danube_at_Budapest%2C_Margit_Bridge.jpg"/>
          <p:cNvPicPr>
            <a:picLocks noChangeAspect="1" noChangeArrowheads="1"/>
          </p:cNvPicPr>
          <p:nvPr/>
        </p:nvPicPr>
        <p:blipFill>
          <a:blip r:embed="rId3" cstate="print"/>
          <a:srcRect/>
          <a:stretch>
            <a:fillRect/>
          </a:stretch>
        </p:blipFill>
        <p:spPr bwMode="auto">
          <a:xfrm>
            <a:off x="5076056" y="3861048"/>
            <a:ext cx="3699440" cy="2792389"/>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KANALI KROZ DUNAV</a:t>
            </a:r>
            <a:endParaRPr lang="hr-HR" b="1" dirty="0">
              <a:ln/>
              <a:solidFill>
                <a:schemeClr val="accent3"/>
              </a:solidFill>
            </a:endParaRPr>
          </a:p>
        </p:txBody>
      </p:sp>
      <p:sp>
        <p:nvSpPr>
          <p:cNvPr id="3" name="Content Placeholder 2"/>
          <p:cNvSpPr>
            <a:spLocks noGrp="1"/>
          </p:cNvSpPr>
          <p:nvPr>
            <p:ph idx="1"/>
          </p:nvPr>
        </p:nvSpPr>
        <p:spPr>
          <a:xfrm>
            <a:off x="467544" y="1700808"/>
            <a:ext cx="8229600" cy="2285608"/>
          </a:xfrm>
        </p:spPr>
        <p:txBody>
          <a:bodyPr>
            <a:normAutofit fontScale="92500" lnSpcReduction="10000"/>
          </a:bodyPr>
          <a:lstStyle/>
          <a:p>
            <a:r>
              <a:rPr lang="vi-VN" dirty="0" smtClean="0"/>
              <a:t>Posebno značenje u plovnosti Dunava imaju kanali, koji su već od XVIII. st. imali veliko značenje u povezivanju s ostalim porječjima. Izgrađen je Ludwigov kanal (1836–45) u Njemačkoj, koji povezuje Kelheim na Dunavu i Bamberg na Majni, zatim Veliki kanal (123 km), koji se pruža od Bezdana do Bečeja, i Mali bački kanal (66 km) u Srbiji.</a:t>
            </a:r>
            <a:endParaRPr lang="hr-HR" dirty="0" smtClean="0"/>
          </a:p>
          <a:p>
            <a:endParaRPr lang="hr-HR" dirty="0"/>
          </a:p>
        </p:txBody>
      </p:sp>
      <p:pic>
        <p:nvPicPr>
          <p:cNvPr id="20482" name="Picture 2" descr="http://upload.wikimedia.org/wikipedia/commons/e/e2/Kanal_DTD.JPG"/>
          <p:cNvPicPr>
            <a:picLocks noChangeAspect="1" noChangeArrowheads="1"/>
          </p:cNvPicPr>
          <p:nvPr/>
        </p:nvPicPr>
        <p:blipFill>
          <a:blip r:embed="rId2" cstate="print"/>
          <a:srcRect/>
          <a:stretch>
            <a:fillRect/>
          </a:stretch>
        </p:blipFill>
        <p:spPr bwMode="auto">
          <a:xfrm>
            <a:off x="1043608" y="4149080"/>
            <a:ext cx="6048672" cy="2485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GLAVNE LUKE</a:t>
            </a:r>
            <a:endParaRPr lang="hr-HR" b="1" dirty="0">
              <a:ln/>
              <a:solidFill>
                <a:schemeClr val="accent3"/>
              </a:solidFill>
            </a:endParaRPr>
          </a:p>
        </p:txBody>
      </p:sp>
      <p:sp>
        <p:nvSpPr>
          <p:cNvPr id="3" name="Content Placeholder 2"/>
          <p:cNvSpPr>
            <a:spLocks noGrp="1"/>
          </p:cNvSpPr>
          <p:nvPr>
            <p:ph idx="1"/>
          </p:nvPr>
        </p:nvSpPr>
        <p:spPr>
          <a:xfrm>
            <a:off x="179512" y="1700808"/>
            <a:ext cx="3744416" cy="4389120"/>
          </a:xfrm>
        </p:spPr>
        <p:txBody>
          <a:bodyPr>
            <a:normAutofit/>
          </a:bodyPr>
          <a:lstStyle/>
          <a:p>
            <a:r>
              <a:rPr lang="vi-VN" dirty="0" smtClean="0"/>
              <a:t>Glavne luke su Izmail (Ukrajina), Galaţi i Brăila (Rumunjska), Ruse (Bugarska), Beograd, Budimpešta, Bratislava, Beč, Linz i Regensburg.</a:t>
            </a:r>
            <a:r>
              <a:rPr lang="hr-HR" dirty="0" smtClean="0"/>
              <a:t> Najveća luka Dunava u Hrvatskoj se nalazi u Vukovaru.</a:t>
            </a:r>
            <a:endParaRPr lang="hr-HR" dirty="0"/>
          </a:p>
        </p:txBody>
      </p:sp>
      <p:sp>
        <p:nvSpPr>
          <p:cNvPr id="21506" name="AutoShape 2" descr="data:image/jpeg;base64,/9j/4AAQSkZJRgABAQAAAQABAAD/2wCEAAkGBxQSEhQUEhQUFRUUGBcUFhQVFRQVFxgUFxQXFhUXGBQYHCggGBolHRQWITEhJSkrLi4uFx8zODMsNygtLisBCgoKDg0OGhAQGy0kHyQsLCwsLCwsNywsLCwsLS8sLywsLCw0LCwtLCwsLCwsLywtLCwsLCwsLCwsLCwsLCwsLf/AABEIAMIBAwMBIgACEQEDEQH/xAAbAAABBQEBAAAAAAAAAAAAAAAAAQIDBAUGB//EAEMQAAIBAgQCBQgJAwMDBQEAAAECEQADBBIhMQVBEyJRYXEGMlOBkZKx0RQVIzNCUqGywXLh8DSCoiRDYkRjk9LiB//EABkBAQEBAQEBAAAAAAAAAAAAAAABAgYDBP/EAC8RAAIBAgMIAgICAgMBAAAAAAABAhETA1GRBBIhMTNScbFBYTJyIvAjgUKh4QX/2gAMAwEAAhEDEQA/ANfhPDbLWbRa1bJKKSSokmBqat/VVj0Nv3FpnBj9ha/oX4Crwr7MTEnvy4vm/k8MPDhuLguS+CqOE2PQ2/cWnDhNj0Nv3F+VWgKeted2fc9TdqGS0Kv1PY9Da9xaUcFseht+4vyq2DTs1S7idz1FqGS0Kn1Lh/Q2vcWj6mw/obXuLVyaKl3E7nqLUMloU/qfD+hte4vyo+p8P6G17i/KrcUsUuz7nqLUMloVPqfD+hte4tH1Ph/QWvcWrkU6l3E7nqW1DJaFL6mw/oLXuL8qPqbD+gte4vyq7NLmqXcTueotQyWhSHBcP6C17i/Kj6kw/oLXuLV3NSZ6XcTueotQyWhTPBcP6G17i0h4Nh/QWvcWrfSUZqt3E7nqS3DJaFL6mw/obXuLQeEYf0Fr3F+VXC1NLd1W7idz1FuGS0KbcHsehte4vyph4RY9Db9xav60woat2fc9Rbh2rQpHhWH9Da9xflTDwzD+ht+4vyq9kpDFW7PuepLcMloZ/wBWWPQ2/cX5U36rs+it+6KvE9gpotMat2fc9SW4ZLQo/Vdk7WrfuCnLwiz6K37oq+LRFJ0TdtW9PueotQ7VoZrcHs+jT3RTTwaz6NPdFapsHtpv0el6fc9Rah2rQyDwm16NPdFRtwy1ytJ7BW0bApjWqt+eb1JZhktDz3jFsJedQAAI0G3miipfKP8A1NzxH7RRXTYHHCi/pejnMZUxJL7fs7Xgx+wtf0L8BV4NWbwc/YWv6F+FXQa5bF/OXlnS4X4LwicNTwarA07NXmehZzUZqrZqXNUoCwGpQ1Vs1LmpQFkNTs1VQ1LmqUBZzUheoM1LNSgJM9GamTSzQDpNEUgp1AFOFIDShqFHBaXLTc1LnqAdlpuWml6TNVA7IKTIKbmpCaVA/SmmmTSTVIPmjNUc0s0A+aaRSh6QvSpRuSjKKC1ML0B575T/AOqu+K/sWijymP8A1N3xH7Forrtn6MPC9HLY/Vl5fs7Dg/3Fr+hfhVyqXCPuLX9C/Crc1y+L+cvLOkw/wXhDhTppk0CvM2PzUB6bFAWgH5qSkigVCjqUUgFLFSoHClptFKgfNLNRzSTUBLmpM9RTRmoCbpKOlqAmkmgJ+loz1BmozVaCpPnpM9RA0s0BLNJNMmlioB00UkUlAPmjMKZSRQCl6az0pWkK1aoDM1E0pWkIq1BwPlJ/qbniP2iijyj/ANTc8R+0UV1uz9GHhejl8fqy8v2dnwj7i1/Qvwq3VDhDfYWv6F+FXM1cpiv/ACS8s6XD/BeESTSzUYajNXmbJJpM1NzUTQDppM1JNFAOzUZ6SKSlQOz0mekpKoH5qM1R0tQDyaSaSigCaSlpKVARS0lLSoFpZptFAPzUs0yiagHzQWphNJNCj89Geo81BagJM1Iz1EXpC9APL0heoy9Nz1QcV5RH/qLniP2iik4//qLniP2iiuv2fow8L0ctj9WXl+zquFk9Db/oX4VaDGsDBcVy20WBooG57PCpvrjuHtPyrksWSuS8s6XDX8I+EbWY0oasT6402E+Jp68V7QP1rz3kelDZDUoasRuL9g+NXreLUrmBEDfupVAvZqM1Yr8ctjbMfVHxqM8cHJf+X9qbyFDezUZqwfrzXRP1/tTW4035R7Sam8hQ6DNRmrnvr06dUa95px44Rumvj3+FN5Fob+ajPWA3GG3AAA3kzy7uVRrxtj+XXURJ0nxpvIh0eekz1z68ZadQCNtAR/NQvx4wwIHMaSI0I11qbyB0L4xBuwHrpUxSnZgfWK4e3iiSe7l+tR2bsnv2HLvrO+zW6dpiuKKgJHWjkDTLHGUYE6iDEbmuVW7owJ2ksNDvvr+vqp1u6PNSdQdfhNTfFDqfrhJgz4/2qQcSTmYHfXIbjU6iDzmoXxDSYI7Neem49dFNhpHbW8erGAeU67UuIxwSAZJOgA3rhLWNKqwLEECNpltPYO+mYbFHpFJDTmVp11ykTofCtbzMncX+IEOyBSWXfWIgSaZh+J5tSsDaZ5xIHjWPiOI2zi78ODmDqjanMWZSu3hz7KoYjFhMI6FwXF8PlG4U21AbUbGY9RqptlkqL/Z0d3jAGyk+JH8Vfwdm5dsPcD21bq5QWUDz8pzz5u2nbXC28XoI3neDEdp9Qro+CWi+CxrqZA6LTs6Ns7a+BrDkypFR+KXZHWPsHb4Utvi1zmw9YFZOMvhVGog+vYx/FULmP1Gumm39/wCKqbZGdUvFX5x7KjbizTuNe4fCsO3igwn8p5frSnGA5gY0OhmPYaVYF4g5a4xOsx8BRVS2+YSedFdps3Rh4Xo5TaOrLy/Zo4RpK9RiNAYkSO4kGlVmEQjT4GtTg95GUL1syqNAQJjsnekuY+2pgrekcjlFcbj4kFiSrm/Z1GH04+EZbBvymeUA0tvpJ1Ro8KtDilvnbff8425fh02p78UWNLbe+P8A6V5XYG2J9HYrsQ0zHKPnT7uCzJp1SQNDOvfz1nlVlbWIbKUw14ToCbdwgzt+EU76FjY/0t3/AON6XI/YbMVOGvzB8QRHhFSfQrnJfaVq/iRibf3llkmfOVhtvvW7wbg5u21e4xUtqAoHm8iZ7d/CKXY/YSbOUbBXJBCgRykU5cFd5gd2vOd67pOAWxuzn3R8FrPxvCGUynXHsYern6q0pxZXFo5UYK7/AOO8gzt28qf9CuHfJ7T8q1CY0pM1bojJljh1zmU9rR7Ipo4QwiGUR4n+K1s1SWLRcwsaa6sqj2sQKtAZP1a5PngdoCnnTfqgyTnmdCIiukw/DbhInJEjXpbRGpgRDGdiKucP4EryXxFoARKoyOddpbNC+w792s4FONXg0bNHqn9TTF4M0EZ9N9ufbNehtwCwsS66/nvKs9pmJ5HYGo+LXcFhCLV65bDMBckWXZozOogqCIm2w15qazVF4nntzgJB1cnST/uAI9cGo14Iw2aPXXaYjEYRpy/SWJRSpyKqwR1SMzSR1ddOdZ9rDEzOnrA+NKpLiSjZgpw0gdZ9PGPiKhHCOYuDQzBZa6p+CK8QCWAJaW5DmBUf1Pb2yP6p/mvJ4jrwRvdZzK8LBkM4E/8AuJudf4pg4aFI+1EDbWf1FdJd4GnZdHiB8qgbgo5M3uf3rN2WQ3DEbh6Zw5uCdDqeylfB2mmX1IAkt2eIrWXgf/l/wPzpG4DP4v8AgfnS7LIbhjjAIsxdGxEA/wA7V0WA8oUtWntrat9fzgGKqTlCyVjKdtRzk1U+oh+Y+7/+qPqQfnPuf3o5yYUaFJsPaYksbYmTANyBJmABAA8KqWsJau3ls2rSktIDFriLIUnTM2uxq3j8Gib3JPJcvskzpUPD8EWdCkMwhhKsII2kOo+VLskRriJjODGxdS0yHPcGYBGLaTBn1iruJ8nVtqzFVaBOUZiTGsaV1NmydC7Z3iMxjbeBA2p5r0UmXdR52XVtVUIvJRmgRp+Ik+00Vc43bC37gG0z7QD/ADRXbbL0IfqvRyW0dWfl+zX4FwhLpT7XKxEjbTST39ntrqm8n1cZ7i2QUXcl2kgtmlVVIXQEEk7nQRrx3ChGUnXTn31uW7ywQVUzO4HOuNxYf5JcPl+zqMNq3HwijicJdMg4O3bABMlUUaCZUs0GsR+N4dYKo+YAc1IkADzoHZuBWhiCxIkzEgbaT2U1cIv5R7BWNyvM9KpcifhHFVYu2RbgOysiMVGsn70EbxPdtUXHcQHEdEF6u620U+cDyueP6dms2HthdgB4VLfUGtKJlsrLdRbVsqA7kjMGRVCgDTYnNJido9s69vjGKOoFn3T86zDb0q5h3gViWHU3GdFShq4Hit7/ALqof6eryG0g85qy/GiNkHrM/ACsbpKjd6LCXyRzLmO4ibghlTxy6+2az8opCaJr2SS5GGxctPR7YBD3FtltAzaKOcloMf3FRTS2OOi4wUYhRAmSyKOQjM2k93dRhE1q+yhXN/D3Qk+ZeHmqQxVc8AjKNpGvKrd3g63FDZykjKwUZg4DncyJIYRBnZeYrj/KLjeKsXHSyyXEyrckDD3FLmFI2ImAPZXYcC4lduXLeGuPZTPae+b7W7B6oKQuXzBq06ieqa83VmkR8J4FbGPsu5YoqQVKED/1G5BM6tEeHbXfthLBbpPo4ZgIDtaUEAFmADXACBLuf9xrj38ordnEXLdziStaa3bRBZtpIvm91jnsqYOVQNTAzTXG+WmMW9euDDm66oejHTXGeXVjmdZYiOzu7KsYt8A2vk9S4hirbtkZrIKK3VDZmUSB5qqQCJXSfZFclxTiiW3KWcl3r9Fm2AbXTbXXTQnWeyuTwFgsoBZs2wBYkZoEa77mrdvyZv2kCzaiTcuOWYMbh5yVgACR7KWuP8iua/4m43lG3S5OiCFAqsUaYmJObmf9tda/ByZc4+6tshIByplIZi5LMQesCgjSMs89PLsGDauFjctknKRDhyYO4POtR8eyG4bsm00GLrOwHbIumSTI07hFVwiuQrJ80bR49dAYC8ABoc0yToDEvtroagx3H0tnLKsT0cEBY64B100iTrNc7i+IYO8oFr6PZP5i2X2guezmOdZmNtWkUFcRauwYy23Zm1iSAViJ7Kxbj9npc4Uojr+HcYQBg9y3C5QPuyZKBiJ/FExPaD2VDxbyqsrbbo2DNqoUqVJBGjA5CMviQa5AoB563FGwkanwECdY9tS29N0UxtmWW7pJML6p9VZccOPMPEdauhewPFbptrrCo2aWy9ZxHV0g5R4a8+6e/wAeusCqlQTpIUDTx5eNZ9vDljyAJiNtTr6qv4LBMzZVGsaneB414ynvPgeaqN4fhSzAL13O7dnfrr666fAYEWlgak+ce35CnYHBLaWBvzPaany95rUY0NpUCkNIR3/CkM9o9n962U4rj339z1ftFFHHh9vc8R+0UV3Gy9CH6r0cftPWn5fs0cCOovgPhVsPVPBnqL4D4VNmrlMXqS8s6XC/CPhCPvTxUZNLNeRskBpxaopozUA8mno1QzShqFLGei6dT3E1c4RwW7fuKMh6P8ZKwY5RJEjl661bnkrcdyS6KDsFUn2jQf4agOaJpJrq08jfzXT7sfzVbiHk3btCWv5ewFJJ8ADrVqDmyDXGLcVCFIMDQlQCdNJ139tdo+hIE6HnofZJrmrvDip0kmdABJ9g3pvNciNEV1rQWQ1wkiQDay67wWzRz3E1UuqmUsYA1BABLGAJgAHXX9akxN11YoQ8n8JDA+6defZSWrsFEZJctCqeZaFAykamR+tVSZKFrB4KwWyZHdtGMsNI62kQFPfJrf4UbNkkC2Hzw2S5FyIaCQVAOvOZ2FUuHuWFxnVrORGZCy6MwgZSkSBvJiNIqjh+I3EbclcsIcvRrBBk5d21Okmo3UVJsXcR7jdHce0JaVFuYJcZZJYFIyxB0M1btcce2MltiRESetLTvroOQjYRWVirj3XLG4SCZ1yjXTUhYBNbz4JcoAG0a8zFZ58zak0nFPhkcrxew164DdzEiZykZtY7flVnCYS2h6yXHjbpmZtOwwsfxW6uBWZOp+VXrlhECmSzHXLAGgkeade+azKVOYSbK9jjIYgKonkFKCOZ5DsoxuPBXK0md5csN9wuk8teVV8TixJgDtgbCNTJETt/gqjbDEnSe3t/zfavnnjV4RNUoIY2UR/nbU9pVVZfU92w8e6nIhUEkCOfd4dtWsHw83yI83mw58iBWEqviKOoYPDtcOVBAmCRtEbjtNdPg8KtpYX1ntp2Fwy21hQBHZUk16JG0gps0NQxrRRKaaKZNAcdx77+54j9oopvHvv7niP2iiu52XoQ/Vejj9p60/L9l3Ct1F8B8KlzVBZUhFJBAIEEgidOVOmuUxepLyzpcL8I+ESZqXNUU0s15myTNS5qjzUq67VAPL1M+Ebo1fMAGJEDVhHadh4b6g86LZIsYi4lzK1kJ1ZBBLZtCDpML2E10nR3PrGxhTcDL0Yck20LLCnRSRpqvwrDZXFmJYwtzD3LVx+kK22DKjM+UzDFYPKQJEcqmPDGuXGZptZiWyrmzwTOiAyBru0DvrRU3blniLF+th86WWREVpUEzmAmZAGlXuE8LdsNgmYdG6XFuXM4bO+azD6RLOSx3/ishRzZk8UW7hFt5GuKLikybpuMYjf8K7jRSaoLce5mLPnbKNWJJ0ZeZrofLxslmyRBa2GkFouBCoGcW13MqBBIHW1Nc3wfHG4jlEZm6LpFQNmuEdJkgmItiY799wJq1ojSVXQixa5XYHkT2Hn3VSvoZVlJUqQwIjQgzsQR7RVziEi40hQTqQuwkmNY103I5zvVea18GTA45hLt+813O0sbcwYzG35pcLAYjlpWvjr92+4aUGVQpfIFaAxJVSNhvT+i31p2XfXfs/zvrDqKIisWUS5mOZ3djmZjmMFgSBIOn96s+UeG6V1bXaNjEctajVR/k/CrSh7pCieyeQmdSTRKnMpRw3DQN1213n1xHhWtYw50ZhlTmTHYY7efbS2Gt29ZDs0HXS2kCSSd/wCNKzOIcedLottbLkwCocZXDQU6KAYmVggnY9unz4m0br3Y8WescP5ZZxHEknQQRuyhd45DZTWZi8erSqLcMKpbKsiSWgNzjYdm+mopmJIYKxXony6oQ2VgrEZgczBZ2OaNYOs1DhcHlZs4ZLinqgAzHWGYPO2h1Bg8q+e5cXOjyNNU58iL6QzlUK9TtyZY231Ob1gbnxrSZwsAhSsROgiBHKocSSqnKBpEgjt7K0+E8HzHO43A6vZ4j+K9YwS5Hm3VjeF8Oa4ZObIdQG3Pr7PjXTWbIQQBTraBRpQTXqjaQGgmk5UhqooUxqcaZNUgE0ynTTe3/OQoDjeO/fv6v2iil459+/q/aKK7nZehD9V6OP2nrT8v2dVwXhTtatnMQGVTpOoI51oL5PWjuCfWR8IqzwPEqMPZHPo0/aKdieNW10JEgEwOs0ASdBtoDXB7Z/8AQcsWUK1dXwSq+f0dZs+ypYadPhcyle8l7Z80svrzD2HX9a5/ivDGsESysDsRv615VcxnlOxnII7z8qyMRfZ0DMSTmafdWP59tTAljydZKi++en/puaw0uD4ljheF6V8u+hMdp2UetiP7b1rr5Otd6K3dcWs0Eoil8wY9XVDH4hqSa5rDY97TZrb5G2zATAO+ka16R5OYmyLFtsPkUtJf7NipaMpOkQZVZ8PXX1tVPOLpxRqeTXkzawVtkt5mLkF3bUsQIGmygSdB+tarFA4Yqmc6BoGY6EkA77A6d1Z9ziJ06/Zmi05k6THdVHG4gujILl9SSpD2xbRlCmYGYbHnpUokG23VmpfxKot02rQDKZPVFoO5UGc587zhJ7ZrjPKHG49rKvLKGLKbeDhmByqQDdkxs+qzWVxjy3u27ty0MOjuok3bjNkKqNG6MA/lHMag1Xu//wBBKvbIBaftMoIVeiZGUo2U+cHkeAB50nBpVLB5E+G4S5Nwuq2w4ysZz3W6oEs7bQdx1ZiYNT27yWNLShhkZCWgkyQQSxGsGTpA1rmb/lbaZ+s+UnlBIA7hqBtUtnjll9FcMdzAO3srxlWnI2lxrWrLuLCk52Gu8yeyOXdVA4m0v4j8f1NQcUx9nLrDnkoJ74n8o/XxrkL2Fa7dBtaE6ZRsDHIdnedasftklQ6dcYWuNkMqDsAS22oPZrVy3cuMYCHuGhPsBpvk95L3LYNy9cyKwGhHWPgO2r1/HBcy2QY5R5xgczy5nnVlixijNKmel5mDZVbOrBTKlViDJBaNiB7RUpvHS3mNxiYVFnKT3Ddu2az24zmZUYwuYAlRMAnU5dM0a89e2mXbN0OTabMyE5LyMASNQIIPMGN9Jr5p4kpPdRV9F84oqtwm7ZgdJaZGYtmQAMChQEkZo2I2rKwVxrdy5bcm4hRrbGywYMCvUhtioOUxptHdTrGBuaPcdkfNII1hp1OhjUwdRrV/Ev1md3zMxLMQAsmInTSdK8o4FG6/Pv8Avz4N7/8A0Q8Mu3wbZYKEtKoCOzMGZQVLZT5uh2Gmxq5iLty6ztcClmyQVDAqBMhFzRBmT3yao4jBPcK9GZzdu8jfUeNdLwThRUDNqe3s7YrdiG9vJcf6yb0nwDhnC9mYyR+njyLfCt5FA2oRQBoKJr2KlQU02iaQmqUUtTRST+lGaqApgpWNE1QMNNB3pxNMG3rPxoQ5Djn37+I/aKKON/fv6v2iiu52XoQ/Vejj9p60/L9k/E+HXlWzN+Vu2luKi5hlTUKG5fhOvcak4LgQrZTdU/Z3jlWHMC05Ygr1ZiTBYbViXfKdLjizfshsqJhQ2YjqJd6RJHc3ftW/wTEW2xNk2rZUaqpH4sqsWYiABm5bcq47FioTlTN+zqcNuUI1yRXw1meswIT8xIWe4E/xNW8Vh0W11Sxkq2o02ggHQnzhuoq7wryXxV6Hv5bIIEly1y927k6Hx7al8rMNatG0qtsjkqQOsSuRe8QVBjbTevJOTfE9HuU/icq4rq/IPiiIt6y7hShW4MxA6riDv2FR71cs76E9mp+dUuGdZnZtzH+foK3KR5o9WxPlHh03vKf6eufYs1k4ryxT/t23fvaEH8n9K5ICml+wT3CvOpor+U/Emv3A0InUKdUHVQxOUknXWTtWJh13PRkkc9yfE1tDAZ2JadpC93jT2vgKVTTWJ598f4Krm6UIkczj8Gzasuij2A1Lw+2irChpJjKJlj4bV2lngzXba9Iy2k3LORmIG3VGg35mp7V6zhSRh0DNt0jDXaPOnnvoB8sPEojSRiYLyaa4M+IYWLQ/Du/cMnLxOvdW5b6HDj/pxl01uvq7D/xG/wABWddxNxzLGY7Tp6h4xtUWMskZC7oBcUkMQzRrBDaQ3gJivnnjfBpIlxfE/s3Y3Otso84sD50t+ADTTvrFxvE26ptkgGQSB1lnQzG8zv2Go8Zwu8GXq6MAV/CChldI0jTYdtK+DZIzJI2jYTOn+d1WKXOtUSonC0OdXKBwpDBGzAE680IIggHvkb1qg3gMzancwANTJmFEAa7CpMMSEU5I05cuQ+FI2LbYacqtFWpmpEOKMDB359ndNW7Y6XqlQZ3mQPHTxpMLgfpMRErqTP8AmtdLw/hoTloP1rS4lSbDhuByjmB3aT4dgrUHdSUZq0elBZphomaKFAmmsaUmk7/ZQCUhp0U2qBpOtIxoB59utE1QITUan4n4081GvKhDk+N/fv4j9oopONffP6v2iiu52XoQ/Vejj9p60/L9nOWLeXEfa2yVzG4sgrmA16rR+teh+SXFxhzeF9bChMmW4JLZnBJtg65iBA6vOrXBOCDE27aMFaEBk7IpGrE7gxppXScE8l8LgmY2wXvSB013rlJ0Uop2UFrc88rjWuPxayxJeX7OsjBQhHwvRUxFy8yNfuh7FhYMsoa+ylguZLJ0QdYdZ9vy1xnlvwTocWTnd1YK9tmYtNs6gTtAMjTsmvVMW6urZx1WVmZT+Q/Z4m2f6Zzd7eFcL5R2i+Cgg9Jw+82FedzaMZG/p8yO6suCSI2zjWOhqPhtghCZ56jn6vbUtAaKw1UyXehEDc9pJ/imm4NhEHQkjqj8x0HLU1B0faYHedz3D+aebhtoHCMFJK9IVMFuwMRlB3210NeU5xj8mki6BaBzPfghzb6lqfs8p62pBEwNDtPhU2GvYdbNxrUSHyZXksw0JcaRG+nd7ec4pxgMqWxbRVtSAwWHcsRrcEd2g1/Wo7nGGyLbmLY6yp+FSd99e3c6Sa+WmLTm+f1y0+T14GlxDiTjRpECQp6qgdo7u+quCN02nvKhdLW9yVIVi0AMrecJYbA8tqkwHEOjVmuXBcFz7N7G5NoqYi9DBDJEqBOnI7Y6cQuOptG4RaTOyWyxMBmBKqQNT3t2cqlJS4U/39fP95fP0SiN3gnEmNzLbtte6ZXQ2ZgNpMzBGmp2012rPuX3vXGZlVW/IoKBSNCAv4fXz9dS4KxmW2yWyjKSTdR2zMeRyz1dOztq6uBAMiJO5jXWNfjvVjhpTc6fX9+MvvMjlwoRDOBpP+erTtp+E4jBy3AZCmNB5/KZ5VXxTPbgjtqbDst2Awg9vfXvwMUNC3f1p1vCh2Jy6dskH2VLguFidc0aaH8XfHIf549BhsGF1O/IchRI0osi4ZgAg0EDkO3vJrQNEmkFU9EqAZphM0paiqAmkJpZmmmgEbsoNIBz7aDQATTbh0NE00mT+sf566qAtJNGb/PCmk1QBNQodBT2ao1OgoDluMH7Z/V+0UUnFz9s/q/aKK7nZehD9V6OO2nrT8v2MscSvWxFu7dQdiuyj2A0Hid7013bL94/mxEb7d1FFetuGSMb8s2KeK3/AE13n/3H578+dRvjLhzS7nPBeWY5iohc2usDaaSiluGSG/LNkc0k0UVLcMloS5LNi5iTJOvbTnxDlQhZig2QklR4LsNz7aKKWcPtWhbk82Qm2DyHsFBtjsHsFFFLcMloS5LNh0S9g9go6JZ2HsFJRS3DJaC5LNky3CNiR4GjpD2n2miilqGS0LclmxGYnck01dNtPCiilqHatCXJZsmGKcbO4/3GnfTrvpLnvt86SirahktC3J5sX6dc9I/vt86T6dd9Jc99vnRRUtQyWguTzYv0256R/fb50n0256R/eb50UUtQyWguTzYfTbnpH95vnR9Nuekf3m+dFFLUMloLk82H0256R/eb50fTLnpH95vnRRVtQyWguTzYfTLnpH95vnR9Mufnf3m+dFFS1DJaC5PNh9Mufnf3m+dJ9Lufnf3m+dFFW1DJaC5PNh9Lf87+8aPpT/nf3jSUVLUMloLk82MZydSST2nWiiit0oYZ/9k="/>
          <p:cNvSpPr>
            <a:spLocks noChangeAspect="1" noChangeArrowheads="1"/>
          </p:cNvSpPr>
          <p:nvPr/>
        </p:nvSpPr>
        <p:spPr bwMode="auto">
          <a:xfrm>
            <a:off x="155575" y="-1812925"/>
            <a:ext cx="5057775" cy="3790950"/>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508" name="AutoShape 4" descr="data:image/jpeg;base64,/9j/4AAQSkZJRgABAQAAAQABAAD/2wCEAAkGBxQSEhQUEhQUFRUUGBcUFhQVFRQVFxgUFxQXFhUXGBQYHCggGBolHRQWITEhJSkrLi4uFx8zODMsNygtLisBCgoKDg0OGhAQGy0kHyQsLCwsLCwsNywsLCwsLS8sLywsLCw0LCwtLCwsLCwsLywtLCwsLCwsLCwsLCwsLCwsLf/AABEIAMIBAwMBIgACEQEDEQH/xAAbAAABBQEBAAAAAAAAAAAAAAAAAQIDBAUGB//EAEMQAAIBAgQCBQgJAwMDBQEAAAECEQADBBIhMQVBEyJRYXEGMlOBkZKx0RQVIzNCUqGywXLh8DSCoiRDYkRjk9LiB//EABkBAQEBAQEBAAAAAAAAAAAAAAABAgYDBP/EAC8RAAIBAgMIAgICAgMBAAAAAAABAhETA1GRBBIhMTNScbFBYTJyIvAjgUKh4QX/2gAMAwEAAhEDEQA/ANfhPDbLWbRa1bJKKSSokmBqat/VVj0Nv3FpnBj9ha/oX4Crwr7MTEnvy4vm/k8MPDhuLguS+CqOE2PQ2/cWnDhNj0Nv3F+VWgKeted2fc9TdqGS0Kv1PY9Da9xaUcFseht+4vyq2DTs1S7idz1FqGS0Kn1Lh/Q2vcWj6mw/obXuLVyaKl3E7nqLUMloU/qfD+hte4vyo+p8P6G17i/KrcUsUuz7nqLUMloVPqfD+hte4tH1Ph/QWvcWrkU6l3E7nqW1DJaFL6mw/oLXuL8qPqbD+gte4vyq7NLmqXcTueotQyWhSHBcP6C17i/Kj6kw/oLXuLV3NSZ6XcTueotQyWhTPBcP6G17i0h4Nh/QWvcWrfSUZqt3E7nqS3DJaFL6mw/obXuLQeEYf0Fr3F+VXC1NLd1W7idz1FuGS0KbcHsehte4vyph4RY9Db9xav60woat2fc9Rbh2rQpHhWH9Da9xflTDwzD+ht+4vyq9kpDFW7PuepLcMloZ/wBWWPQ2/cX5U36rs+it+6KvE9gpotMat2fc9SW4ZLQo/Vdk7WrfuCnLwiz6K37oq+LRFJ0TdtW9PueotQ7VoZrcHs+jT3RTTwaz6NPdFapsHtpv0el6fc9Rah2rQyDwm16NPdFRtwy1ytJ7BW0bApjWqt+eb1JZhktDz3jFsJedQAAI0G3miipfKP8A1NzxH7RRXTYHHCi/pejnMZUxJL7fs7Xgx+wtf0L8BV4NWbwc/YWv6F+FXQa5bF/OXlnS4X4LwicNTwarA07NXmehZzUZqrZqXNUoCwGpQ1Vs1LmpQFkNTs1VQ1LmqUBZzUheoM1LNSgJM9GamTSzQDpNEUgp1AFOFIDShqFHBaXLTc1LnqAdlpuWml6TNVA7IKTIKbmpCaVA/SmmmTSTVIPmjNUc0s0A+aaRSh6QvSpRuSjKKC1ML0B575T/AOqu+K/sWijymP8A1N3xH7Forrtn6MPC9HLY/Vl5fs7Dg/3Fr+hfhVyqXCPuLX9C/Crc1y+L+cvLOkw/wXhDhTppk0CvM2PzUB6bFAWgH5qSkigVCjqUUgFLFSoHClptFKgfNLNRzSTUBLmpM9RTRmoCbpKOlqAmkmgJ+loz1BmozVaCpPnpM9RA0s0BLNJNMmlioB00UkUlAPmjMKZSRQCl6az0pWkK1aoDM1E0pWkIq1BwPlJ/qbniP2iijyj/ANTc8R+0UV1uz9GHhejl8fqy8v2dnwj7i1/Qvwq3VDhDfYWv6F+FXM1cpiv/ACS8s6XD/BeESTSzUYajNXmbJJpM1NzUTQDppM1JNFAOzUZ6SKSlQOz0mekpKoH5qM1R0tQDyaSaSigCaSlpKVARS0lLSoFpZptFAPzUs0yiagHzQWphNJNCj89Geo81BagJM1Iz1EXpC9APL0heoy9Nz1QcV5RH/qLniP2iik4//qLniP2iiuv2fow8L0ctj9WXl+zquFk9Db/oX4VaDGsDBcVy20WBooG57PCpvrjuHtPyrksWSuS8s6XDX8I+EbWY0oasT6402E+Jp68V7QP1rz3kelDZDUoasRuL9g+NXreLUrmBEDfupVAvZqM1Yr8ctjbMfVHxqM8cHJf+X9qbyFDezUZqwfrzXRP1/tTW4035R7Sam8hQ6DNRmrnvr06dUa95px44Rumvj3+FN5Fob+ajPWA3GG3AAA3kzy7uVRrxtj+XXURJ0nxpvIh0eekz1z68ZadQCNtAR/NQvx4wwIHMaSI0I11qbyB0L4xBuwHrpUxSnZgfWK4e3iiSe7l+tR2bsnv2HLvrO+zW6dpiuKKgJHWjkDTLHGUYE6iDEbmuVW7owJ2ksNDvvr+vqp1u6PNSdQdfhNTfFDqfrhJgz4/2qQcSTmYHfXIbjU6iDzmoXxDSYI7Neem49dFNhpHbW8erGAeU67UuIxwSAZJOgA3rhLWNKqwLEECNpltPYO+mYbFHpFJDTmVp11ykTofCtbzMncX+IEOyBSWXfWIgSaZh+J5tSsDaZ5xIHjWPiOI2zi78ODmDqjanMWZSu3hz7KoYjFhMI6FwXF8PlG4U21AbUbGY9RqptlkqL/Z0d3jAGyk+JH8Vfwdm5dsPcD21bq5QWUDz8pzz5u2nbXC28XoI3neDEdp9Qro+CWi+CxrqZA6LTs6Ns7a+BrDkypFR+KXZHWPsHb4Utvi1zmw9YFZOMvhVGog+vYx/FULmP1Gumm39/wCKqbZGdUvFX5x7KjbizTuNe4fCsO3igwn8p5frSnGA5gY0OhmPYaVYF4g5a4xOsx8BRVS2+YSedFdps3Rh4Xo5TaOrLy/Zo4RpK9RiNAYkSO4kGlVmEQjT4GtTg95GUL1syqNAQJjsnekuY+2pgrekcjlFcbj4kFiSrm/Z1GH04+EZbBvymeUA0tvpJ1Ro8KtDilvnbff8425fh02p78UWNLbe+P8A6V5XYG2J9HYrsQ0zHKPnT7uCzJp1SQNDOvfz1nlVlbWIbKUw14ToCbdwgzt+EU76FjY/0t3/AON6XI/YbMVOGvzB8QRHhFSfQrnJfaVq/iRibf3llkmfOVhtvvW7wbg5u21e4xUtqAoHm8iZ7d/CKXY/YSbOUbBXJBCgRykU5cFd5gd2vOd67pOAWxuzn3R8FrPxvCGUynXHsYern6q0pxZXFo5UYK7/AOO8gzt28qf9CuHfJ7T8q1CY0pM1bojJljh1zmU9rR7Ipo4QwiGUR4n+K1s1SWLRcwsaa6sqj2sQKtAZP1a5PngdoCnnTfqgyTnmdCIiukw/DbhInJEjXpbRGpgRDGdiKucP4EryXxFoARKoyOddpbNC+w792s4FONXg0bNHqn9TTF4M0EZ9N9ufbNehtwCwsS66/nvKs9pmJ5HYGo+LXcFhCLV65bDMBckWXZozOogqCIm2w15qazVF4nntzgJB1cnST/uAI9cGo14Iw2aPXXaYjEYRpy/SWJRSpyKqwR1SMzSR1ddOdZ9rDEzOnrA+NKpLiSjZgpw0gdZ9PGPiKhHCOYuDQzBZa6p+CK8QCWAJaW5DmBUf1Pb2yP6p/mvJ4jrwRvdZzK8LBkM4E/8AuJudf4pg4aFI+1EDbWf1FdJd4GnZdHiB8qgbgo5M3uf3rN2WQ3DEbh6Zw5uCdDqeylfB2mmX1IAkt2eIrWXgf/l/wPzpG4DP4v8AgfnS7LIbhjjAIsxdGxEA/wA7V0WA8oUtWntrat9fzgGKqTlCyVjKdtRzk1U+oh+Y+7/+qPqQfnPuf3o5yYUaFJsPaYksbYmTANyBJmABAA8KqWsJau3ls2rSktIDFriLIUnTM2uxq3j8Gib3JPJcvskzpUPD8EWdCkMwhhKsII2kOo+VLskRriJjODGxdS0yHPcGYBGLaTBn1iruJ8nVtqzFVaBOUZiTGsaV1NmydC7Z3iMxjbeBA2p5r0UmXdR52XVtVUIvJRmgRp+Ik+00Vc43bC37gG0z7QD/ADRXbbL0IfqvRyW0dWfl+zX4FwhLpT7XKxEjbTST39ntrqm8n1cZ7i2QUXcl2kgtmlVVIXQEEk7nQRrx3ChGUnXTn31uW7ywQVUzO4HOuNxYf5JcPl+zqMNq3HwijicJdMg4O3bABMlUUaCZUs0GsR+N4dYKo+YAc1IkADzoHZuBWhiCxIkzEgbaT2U1cIv5R7BWNyvM9KpcifhHFVYu2RbgOysiMVGsn70EbxPdtUXHcQHEdEF6u620U+cDyueP6dms2HthdgB4VLfUGtKJlsrLdRbVsqA7kjMGRVCgDTYnNJido9s69vjGKOoFn3T86zDb0q5h3gViWHU3GdFShq4Hit7/ALqof6eryG0g85qy/GiNkHrM/ACsbpKjd6LCXyRzLmO4ibghlTxy6+2az8opCaJr2SS5GGxctPR7YBD3FtltAzaKOcloMf3FRTS2OOi4wUYhRAmSyKOQjM2k93dRhE1q+yhXN/D3Qk+ZeHmqQxVc8AjKNpGvKrd3g63FDZykjKwUZg4DncyJIYRBnZeYrj/KLjeKsXHSyyXEyrckDD3FLmFI2ImAPZXYcC4lduXLeGuPZTPae+b7W7B6oKQuXzBq06ieqa83VmkR8J4FbGPsu5YoqQVKED/1G5BM6tEeHbXfthLBbpPo4ZgIDtaUEAFmADXACBLuf9xrj38ordnEXLdziStaa3bRBZtpIvm91jnsqYOVQNTAzTXG+WmMW9euDDm66oejHTXGeXVjmdZYiOzu7KsYt8A2vk9S4hirbtkZrIKK3VDZmUSB5qqQCJXSfZFclxTiiW3KWcl3r9Fm2AbXTbXXTQnWeyuTwFgsoBZs2wBYkZoEa77mrdvyZv2kCzaiTcuOWYMbh5yVgACR7KWuP8iua/4m43lG3S5OiCFAqsUaYmJObmf9tda/ByZc4+6tshIByplIZi5LMQesCgjSMs89PLsGDauFjctknKRDhyYO4POtR8eyG4bsm00GLrOwHbIumSTI07hFVwiuQrJ80bR49dAYC8ABoc0yToDEvtroagx3H0tnLKsT0cEBY64B100iTrNc7i+IYO8oFr6PZP5i2X2guezmOdZmNtWkUFcRauwYy23Zm1iSAViJ7Kxbj9npc4Uojr+HcYQBg9y3C5QPuyZKBiJ/FExPaD2VDxbyqsrbbo2DNqoUqVJBGjA5CMviQa5AoB563FGwkanwECdY9tS29N0UxtmWW7pJML6p9VZccOPMPEdauhewPFbptrrCo2aWy9ZxHV0g5R4a8+6e/wAeusCqlQTpIUDTx5eNZ9vDljyAJiNtTr6qv4LBMzZVGsaneB414ynvPgeaqN4fhSzAL13O7dnfrr666fAYEWlgak+ce35CnYHBLaWBvzPaany95rUY0NpUCkNIR3/CkM9o9n962U4rj339z1ftFFHHh9vc8R+0UV3Gy9CH6r0cftPWn5fs0cCOovgPhVsPVPBnqL4D4VNmrlMXqS8s6XC/CPhCPvTxUZNLNeRskBpxaopozUA8mno1QzShqFLGei6dT3E1c4RwW7fuKMh6P8ZKwY5RJEjl661bnkrcdyS6KDsFUn2jQf4agOaJpJrq08jfzXT7sfzVbiHk3btCWv5ewFJJ8ADrVqDmyDXGLcVCFIMDQlQCdNJ139tdo+hIE6HnofZJrmrvDip0kmdABJ9g3pvNciNEV1rQWQ1wkiQDay67wWzRz3E1UuqmUsYA1BABLGAJgAHXX9akxN11YoQ8n8JDA+6defZSWrsFEZJctCqeZaFAykamR+tVSZKFrB4KwWyZHdtGMsNI62kQFPfJrf4UbNkkC2Hzw2S5FyIaCQVAOvOZ2FUuHuWFxnVrORGZCy6MwgZSkSBvJiNIqjh+I3EbclcsIcvRrBBk5d21Okmo3UVJsXcR7jdHce0JaVFuYJcZZJYFIyxB0M1btcce2MltiRESetLTvroOQjYRWVirj3XLG4SCZ1yjXTUhYBNbz4JcoAG0a8zFZ58zak0nFPhkcrxew164DdzEiZykZtY7flVnCYS2h6yXHjbpmZtOwwsfxW6uBWZOp+VXrlhECmSzHXLAGgkeade+azKVOYSbK9jjIYgKonkFKCOZ5DsoxuPBXK0md5csN9wuk8teVV8TixJgDtgbCNTJETt/gqjbDEnSe3t/zfavnnjV4RNUoIY2UR/nbU9pVVZfU92w8e6nIhUEkCOfd4dtWsHw83yI83mw58iBWEqviKOoYPDtcOVBAmCRtEbjtNdPg8KtpYX1ntp2Fwy21hQBHZUk16JG0gps0NQxrRRKaaKZNAcdx77+54j9oopvHvv7niP2iiu52XoQ/Vejj9p60/L9l3Ct1F8B8KlzVBZUhFJBAIEEgidOVOmuUxepLyzpcL8I+ESZqXNUU0s15myTNS5qjzUq67VAPL1M+Ebo1fMAGJEDVhHadh4b6g86LZIsYi4lzK1kJ1ZBBLZtCDpML2E10nR3PrGxhTcDL0Yck20LLCnRSRpqvwrDZXFmJYwtzD3LVx+kK22DKjM+UzDFYPKQJEcqmPDGuXGZptZiWyrmzwTOiAyBru0DvrRU3blniLF+th86WWREVpUEzmAmZAGlXuE8LdsNgmYdG6XFuXM4bO+azD6RLOSx3/ishRzZk8UW7hFt5GuKLikybpuMYjf8K7jRSaoLce5mLPnbKNWJJ0ZeZrofLxslmyRBa2GkFouBCoGcW13MqBBIHW1Nc3wfHG4jlEZm6LpFQNmuEdJkgmItiY799wJq1ojSVXQixa5XYHkT2Hn3VSvoZVlJUqQwIjQgzsQR7RVziEi40hQTqQuwkmNY103I5zvVea18GTA45hLt+813O0sbcwYzG35pcLAYjlpWvjr92+4aUGVQpfIFaAxJVSNhvT+i31p2XfXfs/zvrDqKIisWUS5mOZ3djmZjmMFgSBIOn96s+UeG6V1bXaNjEctajVR/k/CrSh7pCieyeQmdSTRKnMpRw3DQN1213n1xHhWtYw50ZhlTmTHYY7efbS2Gt29ZDs0HXS2kCSSd/wCNKzOIcedLottbLkwCocZXDQU6KAYmVggnY9unz4m0br3Y8WescP5ZZxHEknQQRuyhd45DZTWZi8erSqLcMKpbKsiSWgNzjYdm+mopmJIYKxXony6oQ2VgrEZgczBZ2OaNYOs1DhcHlZs4ZLinqgAzHWGYPO2h1Bg8q+e5cXOjyNNU58iL6QzlUK9TtyZY231Ob1gbnxrSZwsAhSsROgiBHKocSSqnKBpEgjt7K0+E8HzHO43A6vZ4j+K9YwS5Hm3VjeF8Oa4ZObIdQG3Pr7PjXTWbIQQBTraBRpQTXqjaQGgmk5UhqooUxqcaZNUgE0ynTTe3/OQoDjeO/fv6v2iil459+/q/aKK7nZehD9V6OP2nrT8v2dVwXhTtatnMQGVTpOoI51oL5PWjuCfWR8IqzwPEqMPZHPo0/aKdieNW10JEgEwOs0ASdBtoDXB7Z/8AQcsWUK1dXwSq+f0dZs+ypYadPhcyle8l7Z80svrzD2HX9a5/ivDGsESysDsRv615VcxnlOxnII7z8qyMRfZ0DMSTmafdWP59tTAljydZKi++en/puaw0uD4ljheF6V8u+hMdp2UetiP7b1rr5Otd6K3dcWs0Eoil8wY9XVDH4hqSa5rDY97TZrb5G2zATAO+ka16R5OYmyLFtsPkUtJf7NipaMpOkQZVZ8PXX1tVPOLpxRqeTXkzawVtkt5mLkF3bUsQIGmygSdB+tarFA4Yqmc6BoGY6EkA77A6d1Z9ziJ06/Zmi05k6THdVHG4gujILl9SSpD2xbRlCmYGYbHnpUokG23VmpfxKot02rQDKZPVFoO5UGc587zhJ7ZrjPKHG49rKvLKGLKbeDhmByqQDdkxs+qzWVxjy3u27ty0MOjuok3bjNkKqNG6MA/lHMag1Xu//wBBKvbIBaftMoIVeiZGUo2U+cHkeAB50nBpVLB5E+G4S5Nwuq2w4ysZz3W6oEs7bQdx1ZiYNT27yWNLShhkZCWgkyQQSxGsGTpA1rmb/lbaZ+s+UnlBIA7hqBtUtnjll9FcMdzAO3srxlWnI2lxrWrLuLCk52Gu8yeyOXdVA4m0v4j8f1NQcUx9nLrDnkoJ74n8o/XxrkL2Fa7dBtaE6ZRsDHIdnedasftklQ6dcYWuNkMqDsAS22oPZrVy3cuMYCHuGhPsBpvk95L3LYNy9cyKwGhHWPgO2r1/HBcy2QY5R5xgczy5nnVlixijNKmel5mDZVbOrBTKlViDJBaNiB7RUpvHS3mNxiYVFnKT3Ddu2az24zmZUYwuYAlRMAnU5dM0a89e2mXbN0OTabMyE5LyMASNQIIPMGN9Jr5p4kpPdRV9F84oqtwm7ZgdJaZGYtmQAMChQEkZo2I2rKwVxrdy5bcm4hRrbGywYMCvUhtioOUxptHdTrGBuaPcdkfNII1hp1OhjUwdRrV/Ev1md3zMxLMQAsmInTSdK8o4FG6/Pv8Avz4N7/8A0Q8Mu3wbZYKEtKoCOzMGZQVLZT5uh2Gmxq5iLty6ztcClmyQVDAqBMhFzRBmT3yao4jBPcK9GZzdu8jfUeNdLwThRUDNqe3s7YrdiG9vJcf6yb0nwDhnC9mYyR+njyLfCt5FA2oRQBoKJr2KlQU02iaQmqUUtTRST+lGaqApgpWNE1QMNNB3pxNMG3rPxoQ5Djn37+I/aKKON/fv6v2iiu52XoQ/Vejj9p60/L9k/E+HXlWzN+Vu2luKi5hlTUKG5fhOvcak4LgQrZTdU/Z3jlWHMC05Ygr1ZiTBYbViXfKdLjizfshsqJhQ2YjqJd6RJHc3ftW/wTEW2xNk2rZUaqpH4sqsWYiABm5bcq47FioTlTN+zqcNuUI1yRXw1meswIT8xIWe4E/xNW8Vh0W11Sxkq2o02ggHQnzhuoq7wryXxV6Hv5bIIEly1y927k6Hx7al8rMNatG0qtsjkqQOsSuRe8QVBjbTevJOTfE9HuU/icq4rq/IPiiIt6y7hShW4MxA6riDv2FR71cs76E9mp+dUuGdZnZtzH+foK3KR5o9WxPlHh03vKf6eufYs1k4ryxT/t23fvaEH8n9K5ICml+wT3CvOpor+U/Emv3A0InUKdUHVQxOUknXWTtWJh13PRkkc9yfE1tDAZ2JadpC93jT2vgKVTTWJ598f4Krm6UIkczj8Gzasuij2A1Lw+2irChpJjKJlj4bV2lngzXba9Iy2k3LORmIG3VGg35mp7V6zhSRh0DNt0jDXaPOnnvoB8sPEojSRiYLyaa4M+IYWLQ/Du/cMnLxOvdW5b6HDj/pxl01uvq7D/xG/wABWddxNxzLGY7Tp6h4xtUWMskZC7oBcUkMQzRrBDaQ3gJivnnjfBpIlxfE/s3Y3Otso84sD50t+ADTTvrFxvE26ptkgGQSB1lnQzG8zv2Go8Zwu8GXq6MAV/CChldI0jTYdtK+DZIzJI2jYTOn+d1WKXOtUSonC0OdXKBwpDBGzAE680IIggHvkb1qg3gMzancwANTJmFEAa7CpMMSEU5I05cuQ+FI2LbYacqtFWpmpEOKMDB359ndNW7Y6XqlQZ3mQPHTxpMLgfpMRErqTP8AmtdLw/hoTloP1rS4lSbDhuByjmB3aT4dgrUHdSUZq0elBZphomaKFAmmsaUmk7/ZQCUhp0U2qBpOtIxoB59utE1QITUan4n4081GvKhDk+N/fv4j9oopONffP6v2iiu52XoQ/Vejj9p60/L9nOWLeXEfa2yVzG4sgrmA16rR+teh+SXFxhzeF9bChMmW4JLZnBJtg65iBA6vOrXBOCDE27aMFaEBk7IpGrE7gxppXScE8l8LgmY2wXvSB013rlJ0Uop2UFrc88rjWuPxayxJeX7OsjBQhHwvRUxFy8yNfuh7FhYMsoa+ylguZLJ0QdYdZ9vy1xnlvwTocWTnd1YK9tmYtNs6gTtAMjTsmvVMW6urZx1WVmZT+Q/Z4m2f6Zzd7eFcL5R2i+Cgg9Jw+82FedzaMZG/p8yO6suCSI2zjWOhqPhtghCZ56jn6vbUtAaKw1UyXehEDc9pJ/imm4NhEHQkjqj8x0HLU1B0faYHedz3D+aebhtoHCMFJK9IVMFuwMRlB3210NeU5xj8mki6BaBzPfghzb6lqfs8p62pBEwNDtPhU2GvYdbNxrUSHyZXksw0JcaRG+nd7ec4pxgMqWxbRVtSAwWHcsRrcEd2g1/Wo7nGGyLbmLY6yp+FSd99e3c6Sa+WmLTm+f1y0+T14GlxDiTjRpECQp6qgdo7u+quCN02nvKhdLW9yVIVi0AMrecJYbA8tqkwHEOjVmuXBcFz7N7G5NoqYi9DBDJEqBOnI7Y6cQuOptG4RaTOyWyxMBmBKqQNT3t2cqlJS4U/39fP95fP0SiN3gnEmNzLbtte6ZXQ2ZgNpMzBGmp2012rPuX3vXGZlVW/IoKBSNCAv4fXz9dS4KxmW2yWyjKSTdR2zMeRyz1dOztq6uBAMiJO5jXWNfjvVjhpTc6fX9+MvvMjlwoRDOBpP+erTtp+E4jBy3AZCmNB5/KZ5VXxTPbgjtqbDst2Awg9vfXvwMUNC3f1p1vCh2Jy6dskH2VLguFidc0aaH8XfHIf549BhsGF1O/IchRI0osi4ZgAg0EDkO3vJrQNEmkFU9EqAZphM0paiqAmkJpZmmmgEbsoNIBz7aDQATTbh0NE00mT+sf566qAtJNGb/PCmk1QBNQodBT2ao1OgoDluMH7Z/V+0UUnFz9s/q/aKK7nZehD9V6OO2nrT8v2MscSvWxFu7dQdiuyj2A0Hid7013bL94/mxEb7d1FFetuGSMb8s2KeK3/AE13n/3H578+dRvjLhzS7nPBeWY5iohc2usDaaSiluGSG/LNkc0k0UVLcMloS5LNi5iTJOvbTnxDlQhZig2QklR4LsNz7aKKWcPtWhbk82Qm2DyHsFBtjsHsFFFLcMloS5LNh0S9g9go6JZ2HsFJRS3DJaC5LNky3CNiR4GjpD2n2miilqGS0LclmxGYnck01dNtPCiilqHatCXJZsmGKcbO4/3GnfTrvpLnvt86SirahktC3J5sX6dc9I/vt86T6dd9Jc99vnRRUtQyWguTzYv0256R/fb50n0256R/eb50UUtQyWguTzYfTbnpH95vnR9Nuekf3m+dFFLUMloLk82H0256R/eb50fTLnpH95vnRRVtQyWguTzYfTLnpH95vnR9Mufnf3m+dFFS1DJaC5PNh9Mufnf3m+dJ9Lufnf3m+dFFW1DJaC5PNh9Lf87+8aPpT/nf3jSUVLUMloLk82MZydSST2nWiiit0oYZ/9k="/>
          <p:cNvSpPr>
            <a:spLocks noChangeAspect="1" noChangeArrowheads="1"/>
          </p:cNvSpPr>
          <p:nvPr/>
        </p:nvSpPr>
        <p:spPr bwMode="auto">
          <a:xfrm>
            <a:off x="155575" y="-1812925"/>
            <a:ext cx="5057775" cy="3790950"/>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21510" name="Picture 6" descr="http://mladost99-miljana.hr/Podaci/vukovar6.jpg"/>
          <p:cNvPicPr>
            <a:picLocks noChangeAspect="1" noChangeArrowheads="1"/>
          </p:cNvPicPr>
          <p:nvPr/>
        </p:nvPicPr>
        <p:blipFill>
          <a:blip r:embed="rId2" cstate="print"/>
          <a:srcRect/>
          <a:stretch>
            <a:fillRect/>
          </a:stretch>
        </p:blipFill>
        <p:spPr bwMode="auto">
          <a:xfrm>
            <a:off x="4211960" y="1772816"/>
            <a:ext cx="4248472" cy="4286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JEZERA DUNAVA</a:t>
            </a:r>
            <a:endParaRPr lang="hr-HR" b="1" dirty="0">
              <a:ln/>
              <a:solidFill>
                <a:schemeClr val="accent3"/>
              </a:solidFill>
            </a:endParaRPr>
          </a:p>
        </p:txBody>
      </p:sp>
      <p:sp>
        <p:nvSpPr>
          <p:cNvPr id="3" name="Content Placeholder 2"/>
          <p:cNvSpPr>
            <a:spLocks noGrp="1"/>
          </p:cNvSpPr>
          <p:nvPr>
            <p:ph idx="1"/>
          </p:nvPr>
        </p:nvSpPr>
        <p:spPr>
          <a:xfrm>
            <a:off x="467544" y="1628800"/>
            <a:ext cx="8229600" cy="1512168"/>
          </a:xfrm>
        </p:spPr>
        <p:txBody>
          <a:bodyPr/>
          <a:lstStyle/>
          <a:p>
            <a:r>
              <a:rPr lang="hr-HR" dirty="0" smtClean="0"/>
              <a:t>Značajna jezera su Neusiedler See, Balaton, Ozero Ialpug, Lacul Razim i Lacul Sinoe (Lagune).</a:t>
            </a:r>
          </a:p>
          <a:p>
            <a:endParaRPr lang="hr-HR" dirty="0"/>
          </a:p>
        </p:txBody>
      </p:sp>
      <p:pic>
        <p:nvPicPr>
          <p:cNvPr id="22530" name="Picture 2" descr="http://www.smestajsrebrnojezero.info/images/srebrno-jezero.jpg"/>
          <p:cNvPicPr>
            <a:picLocks noChangeAspect="1" noChangeArrowheads="1"/>
          </p:cNvPicPr>
          <p:nvPr/>
        </p:nvPicPr>
        <p:blipFill>
          <a:blip r:embed="rId2" cstate="print"/>
          <a:srcRect/>
          <a:stretch>
            <a:fillRect/>
          </a:stretch>
        </p:blipFill>
        <p:spPr bwMode="auto">
          <a:xfrm>
            <a:off x="1763688" y="2708920"/>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ZAŠTIĆENA BAŠTINA DUNAVA</a:t>
            </a:r>
            <a:endParaRPr lang="hr-HR" b="1" dirty="0">
              <a:ln/>
              <a:solidFill>
                <a:schemeClr val="accent3"/>
              </a:solidFill>
            </a:endParaRPr>
          </a:p>
        </p:txBody>
      </p:sp>
      <p:sp>
        <p:nvSpPr>
          <p:cNvPr id="3" name="Content Placeholder 2"/>
          <p:cNvSpPr>
            <a:spLocks noGrp="1"/>
          </p:cNvSpPr>
          <p:nvPr>
            <p:ph idx="1"/>
          </p:nvPr>
        </p:nvSpPr>
        <p:spPr>
          <a:xfrm>
            <a:off x="467544" y="1700808"/>
            <a:ext cx="8229600" cy="1512168"/>
          </a:xfrm>
        </p:spPr>
        <p:txBody>
          <a:bodyPr/>
          <a:lstStyle/>
          <a:p>
            <a:r>
              <a:rPr lang="hr-HR" dirty="0" smtClean="0"/>
              <a:t>Delta Dunava je zaštićena prirodna regija u Rumunjskoj i Ukrajini gdje se nalazi šuma Letea. Deltu je UNESCO označio kao svjetsku baštinu 1991. godine</a:t>
            </a:r>
            <a:endParaRPr lang="hr-HR" dirty="0"/>
          </a:p>
        </p:txBody>
      </p:sp>
      <p:pic>
        <p:nvPicPr>
          <p:cNvPr id="23556" name="Picture 4" descr="http://upload.wikimedia.org/wikipedia/commons/5/5a/Neue_Donau.jpg"/>
          <p:cNvPicPr>
            <a:picLocks noChangeAspect="1" noChangeArrowheads="1"/>
          </p:cNvPicPr>
          <p:nvPr/>
        </p:nvPicPr>
        <p:blipFill>
          <a:blip r:embed="rId3" cstate="print"/>
          <a:srcRect/>
          <a:stretch>
            <a:fillRect/>
          </a:stretch>
        </p:blipFill>
        <p:spPr bwMode="auto">
          <a:xfrm>
            <a:off x="1403648" y="3140968"/>
            <a:ext cx="5686425" cy="3528392"/>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FAUNA</a:t>
            </a:r>
            <a:endParaRPr lang="hr-HR" b="1" dirty="0">
              <a:ln/>
              <a:solidFill>
                <a:schemeClr val="accent3"/>
              </a:solidFill>
            </a:endParaRPr>
          </a:p>
        </p:txBody>
      </p:sp>
      <p:sp>
        <p:nvSpPr>
          <p:cNvPr id="3" name="Content Placeholder 2"/>
          <p:cNvSpPr>
            <a:spLocks noGrp="1"/>
          </p:cNvSpPr>
          <p:nvPr>
            <p:ph idx="1"/>
          </p:nvPr>
        </p:nvSpPr>
        <p:spPr>
          <a:xfrm>
            <a:off x="467544" y="1700808"/>
            <a:ext cx="3168352" cy="4389120"/>
          </a:xfrm>
        </p:spPr>
        <p:txBody>
          <a:bodyPr>
            <a:normAutofit fontScale="77500" lnSpcReduction="20000"/>
          </a:bodyPr>
          <a:lstStyle/>
          <a:p>
            <a:r>
              <a:rPr lang="hr-HR" sz="2400" dirty="0" smtClean="0"/>
              <a:t>Ukupno uz Dunav živi više od 300 vrsta ptica. Rijeka se nalazi na jednom od najvažnijih europskih migracijskih putova za ptice, a u podunavlju su i područja važna za prezimljavanje, gniježdenje i odmor mnogih rijetkih vrsta kao što su velika ušara, alcedo atthis, orao štekavac, crna roda, crna lunja i falco rupicoloides. Parkovi Dunav-Auen, Kopački rit i delta Dunava su posebno zaštićena područja</a:t>
            </a:r>
            <a:endParaRPr lang="hr-HR" sz="2400" dirty="0"/>
          </a:p>
        </p:txBody>
      </p:sp>
      <p:pic>
        <p:nvPicPr>
          <p:cNvPr id="28674" name="Picture 2" descr="http://media.novi.navodi.com/FOTO-Razno/Iskustva/Dunavom_clip_image054_0000.jpg"/>
          <p:cNvPicPr>
            <a:picLocks noChangeAspect="1" noChangeArrowheads="1"/>
          </p:cNvPicPr>
          <p:nvPr/>
        </p:nvPicPr>
        <p:blipFill>
          <a:blip r:embed="rId2" cstate="print"/>
          <a:srcRect/>
          <a:stretch>
            <a:fillRect/>
          </a:stretch>
        </p:blipFill>
        <p:spPr bwMode="auto">
          <a:xfrm>
            <a:off x="3707904" y="1988840"/>
            <a:ext cx="5057775" cy="37909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FLORA</a:t>
            </a:r>
            <a:endParaRPr lang="hr-HR" b="1" dirty="0">
              <a:ln/>
              <a:solidFill>
                <a:schemeClr val="accent3"/>
              </a:solidFill>
            </a:endParaRPr>
          </a:p>
        </p:txBody>
      </p:sp>
      <p:sp>
        <p:nvSpPr>
          <p:cNvPr id="3" name="Content Placeholder 2"/>
          <p:cNvSpPr>
            <a:spLocks noGrp="1"/>
          </p:cNvSpPr>
          <p:nvPr>
            <p:ph idx="1"/>
          </p:nvPr>
        </p:nvSpPr>
        <p:spPr>
          <a:xfrm>
            <a:off x="467544" y="1628800"/>
            <a:ext cx="8229600" cy="1656184"/>
          </a:xfrm>
        </p:spPr>
        <p:txBody>
          <a:bodyPr>
            <a:normAutofit fontScale="77500" lnSpcReduction="20000"/>
          </a:bodyPr>
          <a:lstStyle/>
          <a:p>
            <a:r>
              <a:rPr lang="vi-VN" dirty="0" smtClean="0"/>
              <a:t>Među vrstama mekog drveća, koja se često nalaze na aluvijalnim područjima su: bijela topola (Populus alba), bijela joha (Alnus incana), te bijela vrba (Salix alba). Od tvrdog drveća koje raste na aluvijalnom tlu tu su: poljski jasen(Fraxinus angustifolia), koji raste nizvodno od Beča, te brijest i hrast lužnjak. U vodama Dunava nalaze se i rijetke vodene biljke, kao što su Aldrovanda vesiculosa i Aldrovanda utricularia</a:t>
            </a:r>
            <a:r>
              <a:rPr lang="hr-HR" dirty="0" smtClean="0"/>
              <a:t>.</a:t>
            </a:r>
            <a:endParaRPr lang="hr-HR" dirty="0"/>
          </a:p>
        </p:txBody>
      </p:sp>
      <p:pic>
        <p:nvPicPr>
          <p:cNvPr id="29698" name="Picture 2" descr="http://de.academic.ru/pictures/dewiki/50/250px-Willow.jpg"/>
          <p:cNvPicPr>
            <a:picLocks noChangeAspect="1" noChangeArrowheads="1"/>
          </p:cNvPicPr>
          <p:nvPr/>
        </p:nvPicPr>
        <p:blipFill>
          <a:blip r:embed="rId2" cstate="print"/>
          <a:srcRect/>
          <a:stretch>
            <a:fillRect/>
          </a:stretch>
        </p:blipFill>
        <p:spPr bwMode="auto">
          <a:xfrm>
            <a:off x="1403648" y="3212976"/>
            <a:ext cx="2381250" cy="318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http://www.sumazutica.com/wp-content/uploads/2012/03/jasen.jpg"/>
          <p:cNvPicPr>
            <a:picLocks noChangeAspect="1" noChangeArrowheads="1"/>
          </p:cNvPicPr>
          <p:nvPr/>
        </p:nvPicPr>
        <p:blipFill>
          <a:blip r:embed="rId3" cstate="print"/>
          <a:srcRect/>
          <a:stretch>
            <a:fillRect/>
          </a:stretch>
        </p:blipFill>
        <p:spPr bwMode="auto">
          <a:xfrm>
            <a:off x="4211960" y="4149080"/>
            <a:ext cx="2887557"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PITKA VODA</a:t>
            </a:r>
            <a:endParaRPr lang="hr-HR" b="1" dirty="0">
              <a:ln/>
              <a:solidFill>
                <a:schemeClr val="accent3"/>
              </a:solidFill>
            </a:endParaRPr>
          </a:p>
        </p:txBody>
      </p:sp>
      <p:sp>
        <p:nvSpPr>
          <p:cNvPr id="3" name="Content Placeholder 2"/>
          <p:cNvSpPr>
            <a:spLocks noGrp="1"/>
          </p:cNvSpPr>
          <p:nvPr>
            <p:ph idx="1"/>
          </p:nvPr>
        </p:nvSpPr>
        <p:spPr>
          <a:xfrm>
            <a:off x="395536" y="1700808"/>
            <a:ext cx="8229600" cy="1656184"/>
          </a:xfrm>
        </p:spPr>
        <p:txBody>
          <a:bodyPr>
            <a:normAutofit fontScale="77500" lnSpcReduction="20000"/>
          </a:bodyPr>
          <a:lstStyle/>
          <a:p>
            <a:r>
              <a:rPr lang="vi-VN" dirty="0" smtClean="0"/>
              <a:t>Dunav je važan izvor pitke vode za deset milijuna ljudi koji žive uzduž rijeke. U Baden-Württembergu, vodoopskrbno poduzeće koje pitkom vodom opskrbljuje područje između Stuttgarta, Bad Mergentheima, Aalena i okruga Alb-Donau, 30% vode od 30 milijuna kubičnih metara (2004. godine) čini prerađena dunavska voda. Drugi gradovi kao Ulm ili Passau koriste i veće količine dunavske vode kao vodu za piće.</a:t>
            </a:r>
            <a:endParaRPr lang="hr-HR" dirty="0"/>
          </a:p>
        </p:txBody>
      </p:sp>
      <p:pic>
        <p:nvPicPr>
          <p:cNvPr id="30722" name="Picture 2" descr="http://www.mojarijeka.hr/repository/images/_variations/7/2/727c800b6fa73ad90196be8615fd0eee_gallery_lw.jpg"/>
          <p:cNvPicPr>
            <a:picLocks noChangeAspect="1" noChangeArrowheads="1"/>
          </p:cNvPicPr>
          <p:nvPr/>
        </p:nvPicPr>
        <p:blipFill>
          <a:blip r:embed="rId2" cstate="print"/>
          <a:srcRect/>
          <a:stretch>
            <a:fillRect/>
          </a:stretch>
        </p:blipFill>
        <p:spPr bwMode="auto">
          <a:xfrm>
            <a:off x="1619672" y="3429000"/>
            <a:ext cx="5286375" cy="30480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HIDROELEKTIČNA ENERGIJA</a:t>
            </a:r>
            <a:endParaRPr lang="hr-HR" b="1" dirty="0">
              <a:ln/>
              <a:solidFill>
                <a:schemeClr val="accent3"/>
              </a:solidFill>
            </a:endParaRPr>
          </a:p>
        </p:txBody>
      </p:sp>
      <p:sp>
        <p:nvSpPr>
          <p:cNvPr id="3" name="Content Placeholder 2"/>
          <p:cNvSpPr>
            <a:spLocks noGrp="1"/>
          </p:cNvSpPr>
          <p:nvPr>
            <p:ph idx="1"/>
          </p:nvPr>
        </p:nvSpPr>
        <p:spPr>
          <a:xfrm>
            <a:off x="457200" y="1935480"/>
            <a:ext cx="8229600" cy="1781552"/>
          </a:xfrm>
        </p:spPr>
        <p:txBody>
          <a:bodyPr>
            <a:normAutofit fontScale="85000" lnSpcReduction="20000"/>
          </a:bodyPr>
          <a:lstStyle/>
          <a:p>
            <a:r>
              <a:rPr lang="hr-HR" dirty="0" smtClean="0"/>
              <a:t>Pet dunavskih zemalja koriste Dunav kao značajan izvor energije; Njemačka, Austrija, Slovačka, Srbija i Rumunjska. Drugim zemljama nedostaje teritorijalna kontrola za vlastitu izgradnju (Hrvatska, Bugarska i Moldavija kontroliraju samo jednu obalu rijeke). </a:t>
            </a:r>
            <a:r>
              <a:rPr lang="vi-VN" dirty="0" smtClean="0"/>
              <a:t>Dunav veću važnost ima nizvodno, jer je u gornjem dijelu rijeke tok slab, pa je slaba i energetska iskoristivost</a:t>
            </a:r>
            <a:r>
              <a:rPr lang="hr-HR" dirty="0" smtClean="0"/>
              <a:t>.</a:t>
            </a:r>
            <a:endParaRPr lang="hr-HR" dirty="0"/>
          </a:p>
        </p:txBody>
      </p:sp>
      <p:sp>
        <p:nvSpPr>
          <p:cNvPr id="31746" name="AutoShape 2" descr="data:image/jpeg;base64,/9j/4AAQSkZJRgABAQAAAQABAAD/2wCEAAkGBxQTEhUUExQVFhUXFxYYFxcYGBwdFxoZHBQYGhgYGR0cHCggGBolHRcXITEhJSkrLi4uGB8zODMsNygtLisBCgoKDg0OGBAQGywkHCQsLCwsLCwsLCwsLCwsLCwsLCwsLCwsLCwsLCwsLCwsLCwsLCwsLCwsLCwsLCwsLCwsLP/AABEIALcBFAMBIgACEQEDEQH/xAAbAAACAwEBAQAAAAAAAAAAAAADBAECBQAGB//EAD8QAAEDAgMFBQYDCAEEAwAAAAEAAhEDIQQSMQVBUWFxEyKBkaEyQrHB0fAGUuEUFSNDYnKC8ZIzU6KyB8LS/8QAGAEBAQEBAQAAAAAAAAAAAAAAAAECAwT/xAAhEQEBAAMAAgICAwAAAAAAAAAAAQIREiExA0FRYRMicf/aAAwDAQACEQMRAD8A+et2cTqY6puhs8N1M8kyyqefSyuDvJHTVdOq87qWHO4H5K/ZlWNWdSekKj6h0ssgrWRrCtA5JYCR+q6eiBqBvUghCpgRcj74qzq9Mbx1UFnlp3D5qn7Ox2rR4k/Vc7FNIgKBiY3CeiKkYWmPdb6I7co4JcYhtzAzbrKGYhjdAZ4xqSgJiq7Qf0PwCG3EiNISznU3Okkk80bucPvxKosKwJytBcToAJJPTXcqNxJgW13odMUw6S8COInjoIhHq42gABm05G6Gh6VQRcz/AGtP2VDntB0cPT4pYbYpCwzHlEBc7a7fyE8J+Vk0olTFhsRH+SF2zyAW3vcQYiNdys3H5tGRzIv5yg1cVV3ZfT5lNBllV29knpZEFU/k+/JZT8RXAJOnID1QWbUrExmb/wAQE5G2HOPux4qtdtQiAWjn/tYzsbiCbEc4Cu/EVgPaI+Kcg52USe+/MfEqztnt946bkGjiHkd5zh5fRQJM/wAW/KLdU8hptBoFjHgUvWqBurieg/VCe1298+X1VHvHH5JpBmPLhNwOaRquJtf5KKtA6seehNlcZyJMErRV6LCNAJ6XU5SAZBk6QBCHSpO3tA6f7Qa1Ns3JZ0d8iUDDnu3fBCqPfxcEvUA92pbfJ+CB2T5tUB/yTSaNF7uJXIYw1YfzI/yXKnP7elbSPJT+zPd7JHkr1avdmw+aWc9zmgCRJ1jXzIWFWdRAsat/ADzVqdAe8fUmedkvSotYbyXDeYt0uUw3FRoOhJVBjhGm4LL8yFcbNtbKfH6pcDOYEk8Bf9VZlN1N0mxEGLKCK+Aaz2hu3KGtaBIYPL6pirtAuEPvwItHlqhDFOgd0W5IL4iuz3Bl4wAPJByh3suuReQbfGeKKcY7XI3/AI2UPxDwA4AAH+m3qoFxQizrnfofsKlTDN1bI5QU8NoOiCPIQpDg6xJjeJTYx3Ycje4eBmVLW/3eMLcAEQD4ToQka7BMZ+n3KvSs9zJFuPvDcuewzo3y+qbdT5+UGfRcKNvnHzV2EmOcPy8bNTtJ7i0EjTcBc34CERtIdVJf4cFLRQMk+96KRSvMfBQanMwoAJm5ibKbHPpzohmhxaI9fipdyKjNwlXYDVw7dzD4AK9OiNzXA79R8lfOeChlR3gmxDqf5nPjhKJTIGmnRFpPn6q7gOqmwrWogmTbl/q6WIbIDj5DmnHME6kb0OrRabyWm2m+FZRHYtGnwCFiK2UaHkbfZRYjT4KlSkXAi331QZNXEkiLg7+fqgF7tJMdf1WiNnOmTEckzSoNGg8df9LfUhpi0sK514PKPuEQ4F3B0ablsGgTfN6EfBBdh2ze56KdDOGzXG8OXLTjquTqhzDvyDtHZHjc0uHwBUu2k0z/AA6QnrI6d5G/c4nVQ7Y44q8ufcZ5rjdHmpq4u02Lt275LSGx2b581b90U+HqrydxlUsWbkuMkQYsrUsRF8x5bvsLVbspg3Kw2azgFOTuMr9qvr6lR+0tOpPiCtV2y2KRsunwTg7jL7RvFSKg4geK037JpncfNCfsVm4kJwdwhVxjWjWY4XVW4xp1ty+9Cm37EtZ/ok37Hqdf8k4XqCCu3lPVEZUaTqeX6JT90Vfyj/kiN2RV/pHipwvUMZvNTniI3KjNj1B7zR5ov7qf+cHqE4p1EftEaMj1nzVKkRqZ4fqi/uqsSMoDueg8ZTdDZOUg1C539LBbzdr4BZvhqeWdaBJtwVnE8PvoF6E7IBgto1QOLnjz9m3qpxWxw23Zk8SXgC/Cd3OFF0862mN91Z9uA4StNuzHcW5fP1kBBOyp3k9BI+JRGeWndCh7oFyAjVcBUANnDh3THikmYJ4d3sp5RfwB/VAdtYaySeWi51d+4KzahFiI++aq6sRcgHzUA3VrXCVG0WzEEnl9NUU5Xm+YN4aT6I7MIyO5l9Z0V2BPHDy/0rU2kan0KK2W7vJMUXUywju582rm6iBYH3SCNd862TalHVAOJ8AubVB1keP0RzT4N8robakSC2/MX9VBzqIOhB6yVQUWne3yP1Vy7h42Q5IEyfX4qgjaTd8eq5AcJ4rkG82q23tX5j6CEXIN7gP8p+ASTWbyR8f0V8w3AeN/TRZ6rOocqUgIh89BPmqglxiWzwAv/wCIhKOfO+fgopVYMjX74J1TUNte2YJI5gT80ao1vuyRx3+SRZJiztdAbnx19Fu52FgIBLgL96Q0zYExmJgcFZlfycxmGs3SL8b/AF1XZxw9VFSS7+T0h0forVqR3Ni3u3b8SQumPyfljLD8IDxwPn+inO3gfMfRDNIwDFj9+CpK6S7c7ND528D5/ouzt4ev6JeVGZAwag/L6qMzefmD8gg5lGZAxLeJ8h9V0t4ny/VL5kN7imxpMxRGlQjw/wBquIxD3R/HcIc079x0tuWaHqHVFnUa6raOOcRBqAjgWz8WodfEl2rwOkt9AIWKai7tSmovVbDK4mCW9blWr4hmjRnPADTqdwWJnKvTqOFwpYsy17aGWtOjWjxRH0xIFZ4f/S0keUW9EmzGOG4+aI3GuWOK13GphaeFLT2mabwJzeEmIKUxbMM0kDMDwc2B5yT6Jf8Aajvg9QPoiHHfmAPX/aXGr3A2Yak73mDxMf8ArCE/CUp9ts8Tb1lHPYv1aweF/O3xUDA0zpB8LD1Weau4EdlOIlrg4cjm+CUrbNqcG/fKUycG1pkR4OI+JK7KQ4uzOveCTHpaEVnuwuWzmx4EInaiIj/kSR4Am3kmXbQeLQHD74GFeniqL7OblPp6D5IM8saZgwTpe2sxfTqlHsmbmeC2q2zGkS0iDpNh0zC08l37tABNWQBEZbvIEyBwGmuibVkUQ2Lh7jxabfBctxuznuAdTw9EsN2klpMc8zplci6AaGmPUgj56olczZpHSPr8lGGcJ74yjmBM+aPVwYdBYZnU7/LcFhCrqrrSTbcdPRRTeRoSPFOM2VW4d3n8RwR6OzfzGPvxRNFcNiSHDMZBsZ4FFDRTeWkm5ywNYOh5cfBOUsI1pkET0v6kx4LjgRqS6/C3wCpolVo1A7L3hB6jqFRgJhhJacwIdw1BmNB9AtWphWucXEu6SY9E2zZzI0EeaejWxRs6oxrc0OaRBdMyVg1qQyvJ7pa6BJuf6co3jWbBb1LFvYR+XTTu34q9amx2osR3gRrvA10Bv9FcLdrnjLHj+0Ve2C2n/h3eHnpkH/7WZXw1Nhg9tymm0T45yCuvTjxQO1C7tExRZRc2e8Pb95oJygGTIMTJFvy8U0MNhxNzbN/MbuYHDRidHDMzqwWmaeH4A66ud/28w0hWa/D2hjb6f9Q605/NuKdHDKyqDTC124mluYLZZ7kxLD+bndc3HMhp7OziwD+GzeDO77KdHDHFDhJ4BcaQFjK0n7QJlvZutlzRlbaCDcdR4rQpbErOa1wxLwCAQJOhEjeNydLwxsJs99ScjC6BJ4AcSTYIz9l1QwvyHKCASIMHwKttHCtp2diaj3cBJ8yXQEps7ZdSq8ZHVJkXBiAfeJ3N5yp2vEDLlBctr8R4mnlpUWP7V1IOD6xuXuJ9kO1c1uiwpW5dueU1XFx4qjgrFVgKooQpBIUuKGXngir1KpIifHf56qtGlBBkkTcHSFQ1FHac1nUWWxoPw28G24jQ8p4pF7IMOt8Sr0sQR7J6g3B6haAcHNJi2hH5TyPArFx06TLa+zn0mmWyXEgQ6Q2N829CVsdm1zC5oALRLmAy0jeW8Dy05LzT6mWbC1lobPxRL+AyvsP7CFhs6KZ9xzg03tb4EXXJzCgtps5tafMSpWh57ui4DfMfG58incHjGNM52k82kjzIkpHAF0yWmIsA1aLG1XTla4dfiuVWRqmsXtslezF7lCwub2TMtMQj6K62UO6vTBBuoeROqjMN56Ii7WEk/RaGy6ZaTPembfeqSYCRb7809gKzjUi0X1EdFM54aw8U0aQjLlEcIgddUpVoEmzj0K0Krr/cIWHY1zhI68FzmWnW478FmUzofjZTUMck5jHMuA2OY0jikqjgBy5n7hdcMrY5Z46rym0tlk1WinfO58iNA5obAgaar6Fsn8FUzSpl7iHZGZgALODYcNPBeQxW3zSq5msbYWcR3s2+28aDwW7gP/kF5a0GmJ0JM+gGi3K57n20aX4F71cFwyujsjv0M5hwuB4K9D8Dty0MxhzD34uHCbAeEeZQqX48l12iBM7vjMLdwv4movAMnvEAaak2mDZF3iSZ+C6QfXM2qNhg/IY15mdFQfgin2NOmXQ6m7NnA9q5IBHC48lpn8SUpcLyNBvPE8tCpwu36T814yiSDrrBRd4lMZ+F6IdVq5faYe7AhsAGRw9n4r5zjdsvgtcR3mkRMQJInysvo2O/E9EU3SbFpHWQRbivkGN2hQqVSSJB1me6Zu0gG/3qnmm59BVaBJESeAATOH2nWwzXUqrA+i8yW7nREw9tw4Cx1jeETD7GaRLHhwuQS4REbiTd1rSReFWk9zO7UbnbZuU6i5AAkeAkSA1zgLyrImzR2dTrCcI8uP8A2XwKo/t3VB0vyWPUzNJDgQRYg6jrOiYqbL7Q58KbSIBNy7UBlyZ3gEkgCSQmHbezxTxrC+LdoIFYf5aVAOfmtSs3Fmh/Rd2nRamL2d2lIuwwFVlMw4tZleAdC9up01FvlhkeC1KxcdGM/NBqvQnNVCOvkqmly8KM6pl6qYRRqT1obLf3yPzNI9JHwWe0dEahVyuBnQgpSez9TCgmSJFj6bkfDUgA4gAANjXebDdrC1cDhu1ho35jOlp1t4rVZsAEBpIltxaN2tivPllMb5rvjhllPBUGA0cGM/8AQLlXHUnNfFjAFxEfe7wXLc8xL4uhH4xrTGvANS9TaJOjQOplAo46iZzFnmT8QFV1OiT3XATwdb1MLj5bv+ivxhdYkDp/tL1RvLifvkjU8IzXMD1I+qfpU26Nc08u78iVWdMY4gNBABmOKl+JcyC6Ggibgl3gPrCd/aKbXXe3o0En0EeqvUxlDUszH+0HdG82T0kjLdtsmGsZqd8L0Oy8E4APeSD+XhzKSpY/DE95jWRxZp4gFb2Fc14mm9jh5n0Wcrfp0wxmwcS28Hh9lRgmG+8CZ46I2OZBIJ3eBRtngMa4wNCed93PRc74jrJvJi7WqZQBxcB4CSUZxzUH1GnLknSxkRy3XMf7WdtfFDtgy0QTeflv0Wp+GhLHNI7pbv0Mj11XfF58vNrxGLJzm4OoJIib6W3TuVmUCO9MtgGREERG/Q8tVo7Q2eDUJA0Ewd5iW6zqbbh0kJDsDF+6bCIFxJmBujTnx49XEPtTqJnU3JJvqU/hczxLZEaXjXirU2NDGXaA6W95pI8SGzqDpN/FazWtyRkh0Nlhd3XWJaA4S1wcDprqOaDqDHml3iXNM3F4AguEyY0jfoufjOynLZt25nZg866DQnrz1Qcc8gNeQKjIZZwOcObNhJERvgnVYGJ2u43aAJBFi4BtzYDOZ495AbaGNMw5wcRwm2/fv6WXn9pOa4S1uV35hv5G8EIhJNzKioSbQbC4m3Mq6IW2Ztl9M8ORuD+vr1XrMFtGnXGVwBcWkAEkEaSQRGYQII4WsvI4zDtcNw3+KRp1nU3QTb811dNy7e1r4BzDmbcm1vemO64f1HWbBrYCQ2jjQWxUbnqu9hx0y/n43Mw0w0DcibE/EV25zcEFrxeCDIJG/wApXpMY2hig59doL3AFrqYayYEXcN/Xhqs1Y8xhKVejlr0s4MQ0t9ogXc4AXLRvMRxT1LauHxRIxI7KodK9Md0mP5lMajm26XqCrTdlg3gZDMad1gJu5jRLnXyzKLUwuHqszMJa/W/DNHaVd0E2aymPNUB2vsmrSGcQ6kfZqMOZh8fd6GFlEGJlamHxGKwLzMtDgC5jocwtIt2jbgSBoYcnMmFxcBrhhap0af8AoOJ1g/y54RCbS4vO/wCSjKOKZ2rsmrh3ZarC0nQ+64cWnQhIha2zowCOKsHhLgq4CJp7TY9fu0XDoeWoPrK9HSk3JM8yfhovOfhrD9q1lOmQS1pe7hrdvXveK36Du8NwOoOsxbxlcPlx3NvT8OWstVlbRee0dygei5K4qqc7tdT8VC1j4kc8vNrAptExv4I7WQNxPn93UMk+0WzzAPhxHopBb7rQfOPKVjY4YdznAA8Og6prGPNL+C2ZPtui7uQ/pSwl1tBwAgegT2FxbmgA94DTNqOh3Js0TogxeY6fCyLTwjibNcZ4NMnpC1P3g3W/RdgtqZjGSGn3pB3pdGmW9p3zI81bZ+PNJ43A21tqvWDBscJfBHP7lef2hs+hnLXFzbzIEtGluR6qK9S6oajZABNwDuMH/aqxzoe0iIiRMgyLHQevBAZTcyjlZq1oG+JJ5X4pfam0xTZYySO6OJjWPyhS+cnSXWLzOOxE13OJtJaIE8hv0P3K9VsWv2dMEAexJ8BxXk8DUa85Y72m6IkbtQZAv1Xp65y03HeGGN3T5LeLkxq1cl7YYSS3OGjeHEu1I7pGoI1WmMOQ5tRuZ73sAAdMiLEiDLzDQS6QI4iUjitnZi57WFwY5oYAAGnuDvF0zEwbcVXa+IloNVsODhApj+GWFpAIcXZ3EmTMxY9V0cxsN33ntWudr2jhmLWBpIEghzoMayBeIWTU2r2LMtIP94E1GgAzuDbiIiZ4lNfiPaZLWAjsnCDDJMTd0yYzEnNI0kjp5V7sxtJnz6qyB/HbafUIJgWiBYEdGx9gJB+LcREmP1n4rjhzwOhJ5Dcek2S2Za0grqhNyTPNUzKkqSUBaVSCqvM6gHrdUV2vhAPD7GrOJNJuly39BoU3g9qPoHIWua8E52v0i0DLAINjeeFrXvQxRFg4idYVG7CqYl3cgc3OFvr4BZal/L1WE2hSxIgzOUtyk3DSZIYfynfCSx2zHsdnpmbgtg94OuG5oAyMbrC8piKVTDuipYj3hOs/pqFv7K/EOgq+Dx8+PUJ/itDDbYhvZ1Ghzb5S9sttPaYipT/mOJsC42+KlT8O5256LwTlzlhcO6yPbq1DDGExZn0WliMAytcR3om/df8AlBO5vGEg+jVw7gfa72fL7TatX3QGgxlbrPIFFlC2dt+rRb2VVgqUjE0qoOUjWWzdnIiyNiNnYaqM9Cq2l+anWOn9jhOcctU3W2hQqtd+05i5vt1BetVqb2MqEZadJv5QP1yfw9gm1awDpDCdPgJ5qKM3ZuGb7eJc7lSpE+tQt+C0nYvDmkGUsD2mX+YS7Oebsg+a9MzAYaiDFNk8IzOvzMwqV8QXiNBwGnjxWcste1mO/RDY2Me1hHZ06QPu02x/yJlzj4p01J370t2QlEdVa0Gb9flzU/kmtQmF+yWIpS4nrx4lch/vUtJaHxB0yyuVZYkcFXIB6KjZm31RxETInmubTmyPu6uXFUM2XMfAuirl2/7CnDFxPdmSbz4QULOCi7OqEPG4jlPKel5Qek/aXCmGOGV97GemYHeFXB4RjhnNxrJi5ndAuCRMfVK1qJquIktMtdJEzTuLTpJGm8zoFpY2o2nRmAA2zREwenqtevaewNpbVyCNXOuG8eZ4N9TCwIe93aOkkG506RwCDXlxzG5O/itGi572tu0kQLEaDS6yttpjZuCBNN5s5znd6BMNI18d/Jbm0KDewLt5cGtue84uFtLjohbBwwqVII7rOPCBYdTrxhZGKrOr16r3ucadF38NrXBgJNTI1ocRDdCd5gFdJ6Yq+NoUaLWMOZxe4O7I+yxxiDlHtyNAZsdL3VrY9zRUL2tcwsAjPEkAw6pcHNc9wXGgiFXa2P7aq573ummRZollOIDbmJIdMuiSdAvPtxMU6j6kPqSGtB902zPLTY6BuhHHdOmB6uJa6iWupjPILXAuDWiBLiJu6wGl5PALNdAY4Fwm2UQZImZmLCOOsoL8Y59nOtckxr148BOiUfUutSIJmUZkLOoDlpBpXZkHMozoD5lIcg51YFFhhtQi8weSawuIdqJIH++c6JBqLTfG66zV02MTie2DhkbMRIYO6N/uz4rCxuy6lC9spuASAesTIWnhdlV3+xSfB3kQPMwFo0vw1iDZz20wdRmJPpb1WNyfbcxrN/DuNqF4ZSa55OrACepgX8QvX4DO90VmxTIcLAZ2kxdsmWnru3FJ7H/DtKg8ONTPUtkAtB3EQ7Vb20qnZvIqOBfaSXT4X3qdStXHTFqbEa2o02LW+w2LDmZN3HitfD4ak2IY1sXs0fRIVtu0h7wPCAT6pOrtyo5oyU3Dm4W+Q9dy45byrpjccY9MabI1jxS9WvTAOUExqZWC2liqgFmsHHj5Sit2C7V9ZxdxE+knr5lJjr3VuVvqGMTjWjRwHU81lVse1zmMDpJeB4A5tegK06WwKLRLgSOLjA8YhWo4mgczKTRIEyGwNYsd+q1MvqMXG+6wq2JcHOhk3Nzf5LloYnbdQOIaKbQNBlE9STqVy35Y8M+m63XUb/NWFITO/wC93FKMdpl5cUYydD9z9+aw0vmP3pz1UOPy4RZWpzp9woI+X3CCCwdJ+P3dNbMw7nPG4ATO4axJ4ckOhgnPIAgaGTwPLVaGMxTaTezZHM8SrIjSGLvlpiajjDfL2jwaB8Elt2u1jBTmY1J1JOpPqUz+HcI6H1He04QDwBk+GixMZQJq94HdHnHxWd7retYtbZuyppcQ6+X5wVpfu6nSotn2hc8J5haFFzWNkzIAgiLnTwWHja5qjcM0wOV4NvNTdtasmM/Z7ZeMZTacQ4nIxk2GpO6/3cLG2PimBmLqPytFRrckwQ3O6T3SDJFriTfTgf8AEbMmDo0mi9R4AvuGn/1WNiWPLqdKnUbmY0ZmzJ7Qm9piwa3TQC95C7uCfxFii6KFJgJBaXOa0gvfl7py5QGm59kRzhYddxe0g95rJl41LiZJJ3gXA/Vbu1cEym1jxULz2RmpEZpMFwJvaQBIB1Fl5XFYgBgbJnqMuWZAAG+ZJM71qM0KoQ0SNSTHQb0rmVXPVJW4wLmXZkOVGZUXLlwM2Q1YVOCINTaZiy9psv8ADFF1MPL3vmLNhoHIzJXiKZuvSbDbWfalmHE5srfE6Lnk6YvUUdkYZg/6IJ/qcXehKpidqU6A7rabT+VrWg/olcThm0hFV76j4JLWl2UW9517dAk5aLtDG9Ndd5JLt/Fca6bpp+2Kr/dMbi42Qe1rv99jddL/AC+amnSDj7bZO7XUwLxBM7plaLsHkbPCLhvGLEH7urpEbJwZFVlVzy8sdmy6Cd3Gbwd+m5a2J2TSq1HVHjM4mTJMdAOAASmzqmYSAO4QTHX4LVova8WOhuOCx8niOnxyUFmEo09KbR0aFWq5pvlEjfA+itihlmT1S7CILiRABMnQALm6fpenUMSIjdBUVa4AJXnsZtdzzaWM3nQkePwCZx+GYWjLVcQfzSWn+0AS4yta/LFy/B7A1GVnlpa85hGYZi0cJG7wSGFwTqD6zXiCC1s8RJdI5d0LW2E17G9n/FLReS3K1szoJLtyvteu0kAmQBdx4afOFMcv7Llj/X9vGv2fWd3shvfd9VC+gYaiMoykx981yfzL/C8C9gNtDwUsJGm7n4yu3313fe7RGptJMCOfLmfveujklhnQeCJUZfKLv9G9eJUGsPZp+Lt5ncOAWmxraTZiDHl98P1VkS0BzhQZAMvN3OOqBgqQ/wCo8Tva0/E8lOHw7qz87gck2B39V6TD4LIMzgJ3CNOf0Uyq440xs6nlpgO9pxLv7bQPRXq4BhcHFoJF1WXFgNxJv0COwkg8zHgFy+3onoHG1A0a8BpvWXTpkdAAI3jTzWhtACwIvM26W+aFgqcvYNQST5Lrg4/IyfxtUnEUqZcGinTDm5tCSTI0ie6Nfos7sHNqVazRkLWh5cYMBwyggZT3idwPvROqZ27i820CDSNTLkADRJMDNp7wmbb0ttkl1R+GYWRMmQcoLRDXEuklxzEAbiYXVyrzuLxjzSAcXZZPd0GggWtaJjd4rEe9ei2lSDaEkucXtbkAb3WNDiXZnH35Gg4rzMrpixUkqJVSVy0ml1LeaHK4uQ0sSoVZXIaM0jovpeyqraWHpBsmwJiwLjM818wpOXvcLie0oNtADRYcv9Lnm3iFUxBNQuJM5pJGvhJT2IwOKxmesGuqNpiJlshokgRYmxJsF1TZwe3tGbwJHoSOF0fY20KmGfnpuAMhpDgYImwOgMEyCOfEhcZfLbEo4Zrmw8uySMxbq29nDnKe2dtokmk85nCcr3T327iRMTBuP1k+1MH2j3VAaYLjJawEN8ASYvNkj+484h2oPDd1n0WkEqVsr5Y5s3MAyR4TJC2cBiu8HDXVwBN+Y4rKpbDYzvEgRv0+EytPZnZF7GZiMxgOIgTBPy5bk8XwTcarTmvrP39heY/EeM7/AGLSABd3XmBw+a1X4ssqObEEEgt3OgxI58CvM7fwbsxrU7gmbXI4z6rnPj1f06X5Nz9qUC1r25hIE677aEWg3XsMFSp/w3wCcoy/0jgBu3rwmzHgubmMToSJMzbUxG6Vu7Zblptc0mREGeJvbxCZY7SZar2eLY0skk2v16rxP4ixu4bz/wCI+p+SvSxTy2XvcQBaREW1jpK8/isVnc4xbhyGnSynx4ctfJn1TmG2rXaIZUIbNrrlmMxZI7sgcP8AYXLpzGOq2mMMEmco108AOaBVrmzQIESGjTqfzFcuUiNvZmCyw93tHTlzW1gtndrd4lguBvJ3nkoXK5eIuE3XocPhWNiANPsKa1NhtEnx+q5cvP8Ab1fRZjgGv6wPBCDyCTrAXLlqRmsjGV3Pd3dxaeeon0+KuKxbBHG3zHkuXLtg8+VeU2btR78XnAANV2RwN7OtN99ik9s7Xc4OoiadJpaDTEZRB0kCSGmSJlQuXSRis3b+KLsmY3yNhoEBrYGUNvABHetF3HTRYpfZcuW4kiuZRK5ci6dKiVC5FkTKrmXLlF0u1y9d+EcbIdTOmo+BULlL6R6nZVQGm5hNpLfApehSPeYIjNJMaSdAFy5cZPLVvg12RyyDYRc9OFkekBAjeuXLUSzVB2zQzUzBjKLcJjUrKbg3ODCC0ZeAsSIEkHfZSuSzymw8ZiQwAkk1GuJLdGmmRAgjQgj1Wi6tmpZ2+y4XB3bpXLkg89toVqZzkU2gkx2YgDhEmfOU7h6z61BkHvss4EAtdpEzqdPNcuSgG2sTaBq7QCwgHTkJ3clg1muZZ2uvL4rlyn2sN4DZLqrS4OGsX6D6qVy5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1748" name="Picture 4" descr="http://upload.wikimedia.org/wikipedia/commons/6/6c/Chief_Joseph_Dam.jpg"/>
          <p:cNvPicPr>
            <a:picLocks noChangeAspect="1" noChangeArrowheads="1"/>
          </p:cNvPicPr>
          <p:nvPr/>
        </p:nvPicPr>
        <p:blipFill>
          <a:blip r:embed="rId2" cstate="print"/>
          <a:srcRect/>
          <a:stretch>
            <a:fillRect/>
          </a:stretch>
        </p:blipFill>
        <p:spPr bwMode="auto">
          <a:xfrm>
            <a:off x="1979712" y="3717032"/>
            <a:ext cx="4680520" cy="26875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TURISTIČKI BRODOVI</a:t>
            </a:r>
            <a:endParaRPr lang="hr-HR" b="1" dirty="0">
              <a:ln/>
              <a:solidFill>
                <a:schemeClr val="accent3"/>
              </a:solidFill>
            </a:endParaRPr>
          </a:p>
        </p:txBody>
      </p:sp>
      <p:sp>
        <p:nvSpPr>
          <p:cNvPr id="3" name="Content Placeholder 2"/>
          <p:cNvSpPr>
            <a:spLocks noGrp="1"/>
          </p:cNvSpPr>
          <p:nvPr>
            <p:ph idx="1"/>
          </p:nvPr>
        </p:nvSpPr>
        <p:spPr>
          <a:xfrm>
            <a:off x="395536" y="1700808"/>
            <a:ext cx="8229600" cy="2376264"/>
          </a:xfrm>
        </p:spPr>
        <p:txBody>
          <a:bodyPr/>
          <a:lstStyle/>
          <a:p>
            <a:r>
              <a:rPr lang="vi-VN" dirty="0" smtClean="0"/>
              <a:t>Uz stotine brodova hotela koji plove većinom između Passaua, Budimpešte i Crnog mora, postoje i brojni brodovi za jednodnevne izlete, posebno u Njemačkoj u području Passaua i u Austriji u regiji Wachau, kao i veliki broj manjih brodova.</a:t>
            </a:r>
            <a:endParaRPr lang="hr-HR" dirty="0"/>
          </a:p>
        </p:txBody>
      </p:sp>
      <p:pic>
        <p:nvPicPr>
          <p:cNvPr id="32770" name="Picture 2" descr="https://encrypted-tbn3.gstatic.com/images?q=tbn:ANd9GcRfVTWFEwa5ZfAlWrG6XiE2xfjongdUEPkJ4seJOV_wBDKJrjIwJQ"/>
          <p:cNvPicPr>
            <a:picLocks noChangeAspect="1" noChangeArrowheads="1"/>
          </p:cNvPicPr>
          <p:nvPr/>
        </p:nvPicPr>
        <p:blipFill>
          <a:blip r:embed="rId2" cstate="print"/>
          <a:srcRect/>
          <a:stretch>
            <a:fillRect/>
          </a:stretch>
        </p:blipFill>
        <p:spPr bwMode="auto">
          <a:xfrm>
            <a:off x="1259632" y="4077072"/>
            <a:ext cx="5904656" cy="2442221"/>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RIBOLOV</a:t>
            </a:r>
            <a:endParaRPr lang="hr-HR" b="1" dirty="0">
              <a:ln/>
              <a:solidFill>
                <a:schemeClr val="accent3"/>
              </a:solidFill>
            </a:endParaRPr>
          </a:p>
        </p:txBody>
      </p:sp>
      <p:sp>
        <p:nvSpPr>
          <p:cNvPr id="3" name="Content Placeholder 2"/>
          <p:cNvSpPr>
            <a:spLocks noGrp="1"/>
          </p:cNvSpPr>
          <p:nvPr>
            <p:ph idx="1"/>
          </p:nvPr>
        </p:nvSpPr>
        <p:spPr>
          <a:xfrm>
            <a:off x="467544" y="1700808"/>
            <a:ext cx="7992888" cy="2160240"/>
          </a:xfrm>
        </p:spPr>
        <p:txBody>
          <a:bodyPr>
            <a:normAutofit fontScale="92500" lnSpcReduction="20000"/>
          </a:bodyPr>
          <a:lstStyle/>
          <a:p>
            <a:r>
              <a:rPr lang="vi-VN" dirty="0" smtClean="0"/>
              <a:t>Važnost ribolova, od kojeg su na nekim mjestima preživljavale čitave zajednice u Srednjem vijeku, snažno je opala u 19. i 20. stoljeću. Primjerice u Njemačkoj, postoji samo jedan dunavski ribar između Straubinga</a:t>
            </a:r>
            <a:r>
              <a:rPr lang="hr-HR" dirty="0" smtClean="0"/>
              <a:t> </a:t>
            </a:r>
            <a:r>
              <a:rPr lang="vi-VN" dirty="0" smtClean="0"/>
              <a:t>i Vilshofena an der Donau. U Austriji se ribolov donekle prakticira oko Linza i Beča, ali je danas ipak najintenzivnije ribolovno područje u delti Dunava.</a:t>
            </a:r>
            <a:endParaRPr lang="hr-HR" dirty="0"/>
          </a:p>
        </p:txBody>
      </p:sp>
      <p:pic>
        <p:nvPicPr>
          <p:cNvPr id="1026" name="Picture 2" descr="https://encrypted-tbn3.gstatic.com/images?q=tbn:ANd9GcRZOqblS-v1nCaU-9k42DHZExTnuUCG-ia9vGHl9ZhyjL1A2HUYNw"/>
          <p:cNvPicPr>
            <a:picLocks noChangeAspect="1" noChangeArrowheads="1"/>
          </p:cNvPicPr>
          <p:nvPr/>
        </p:nvPicPr>
        <p:blipFill>
          <a:blip r:embed="rId2" cstate="print"/>
          <a:srcRect/>
          <a:stretch>
            <a:fillRect/>
          </a:stretch>
        </p:blipFill>
        <p:spPr bwMode="auto">
          <a:xfrm>
            <a:off x="1187624" y="3811103"/>
            <a:ext cx="5760640" cy="26422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l"/>
            <a:r>
              <a:rPr lang="hr-HR" sz="2400" dirty="0" smtClean="0"/>
              <a:t>      </a:t>
            </a:r>
            <a:endParaRPr lang="hr-HR" sz="2400" dirty="0"/>
          </a:p>
        </p:txBody>
      </p:sp>
      <p:sp>
        <p:nvSpPr>
          <p:cNvPr id="3" name="Content Placeholder 2"/>
          <p:cNvSpPr>
            <a:spLocks noGrp="1"/>
          </p:cNvSpPr>
          <p:nvPr>
            <p:ph idx="1"/>
          </p:nvPr>
        </p:nvSpPr>
        <p:spPr>
          <a:xfrm>
            <a:off x="457200" y="692696"/>
            <a:ext cx="8229600" cy="2736304"/>
          </a:xfrm>
        </p:spPr>
        <p:txBody>
          <a:bodyPr/>
          <a:lstStyle/>
          <a:p>
            <a:r>
              <a:rPr lang="hr-HR" dirty="0" smtClean="0"/>
              <a:t>Dunav je po duljini druga rijeka u Europi (iza Volge); duga 2857 km (u Hrvatskoj 188 km). Protječe kroz devet europskih država ili je njihova granična rijeka (Njemačka, Austrija, Slovačka, Mađarska, Hrvatska, Srbija, Rumunjska, Bugarska i Ukrajina). </a:t>
            </a:r>
          </a:p>
          <a:p>
            <a:endParaRPr lang="hr-HR" dirty="0" smtClean="0"/>
          </a:p>
          <a:p>
            <a:endParaRPr lang="hr-HR" dirty="0"/>
          </a:p>
        </p:txBody>
      </p:sp>
      <p:pic>
        <p:nvPicPr>
          <p:cNvPr id="25602" name="Picture 2" descr="http://image.dnevnik.hr/media/images/870x441/Dec2013/60894098-kruzing-rijeka-majna-rajna-dunav-krstarenje.jpg"/>
          <p:cNvPicPr>
            <a:picLocks noChangeAspect="1" noChangeArrowheads="1"/>
          </p:cNvPicPr>
          <p:nvPr/>
        </p:nvPicPr>
        <p:blipFill>
          <a:blip r:embed="rId2" cstate="print"/>
          <a:srcRect/>
          <a:stretch>
            <a:fillRect/>
          </a:stretch>
        </p:blipFill>
        <p:spPr bwMode="auto">
          <a:xfrm>
            <a:off x="827584" y="3068960"/>
            <a:ext cx="7776864" cy="3543300"/>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VINOGRADARSTVO</a:t>
            </a:r>
            <a:endParaRPr lang="hr-HR" b="1" dirty="0">
              <a:ln/>
              <a:solidFill>
                <a:schemeClr val="accent3"/>
              </a:solidFill>
            </a:endParaRPr>
          </a:p>
        </p:txBody>
      </p:sp>
      <p:sp>
        <p:nvSpPr>
          <p:cNvPr id="3" name="Content Placeholder 2"/>
          <p:cNvSpPr>
            <a:spLocks noGrp="1"/>
          </p:cNvSpPr>
          <p:nvPr>
            <p:ph idx="1"/>
          </p:nvPr>
        </p:nvSpPr>
        <p:spPr>
          <a:xfrm>
            <a:off x="457200" y="1935480"/>
            <a:ext cx="8229600" cy="2069584"/>
          </a:xfrm>
        </p:spPr>
        <p:txBody>
          <a:bodyPr>
            <a:normAutofit fontScale="55000" lnSpcReduction="20000"/>
          </a:bodyPr>
          <a:lstStyle/>
          <a:p>
            <a:r>
              <a:rPr lang="vi-VN" sz="3200" dirty="0" smtClean="0"/>
              <a:t>Područje Dunava je i vinogradarsko područje, pogotovo u Austriji i Mađarskoj. Regija koja proizvodi najkvalitetnije vino je Wachau u Austriji, gdje se većinom proizvode Grüner Veltliner, rizling i chardonnay.</a:t>
            </a:r>
            <a:r>
              <a:rPr lang="hr-HR" sz="3200" dirty="0" smtClean="0"/>
              <a:t> </a:t>
            </a:r>
            <a:r>
              <a:rPr lang="vi-VN" sz="3200" dirty="0" smtClean="0"/>
              <a:t>U Mađarskoj se vinova loza uzgaja skoro svuda uzduž Dunava između Višegrada i južne granice zemlje. Najvažniji mađarski vinski grad je Vác. Mađarska su vina izgubila dosta na kvaliteti u razdoblju prošlog režima, ali je od 1990-ih kvaliteta ponovno porasla.</a:t>
            </a:r>
            <a:r>
              <a:rPr lang="hr-HR" sz="3200" dirty="0" smtClean="0"/>
              <a:t> </a:t>
            </a:r>
            <a:r>
              <a:rPr lang="vi-VN" sz="3200" dirty="0" smtClean="0"/>
              <a:t>U Njemačkoj se nešto malo vina proizvodi blizu Bacha an der Donau, između Regensburga i Straubinga. To je zadnji kulturni ostatak nekad cijenjenog bavarskog vina kojeg su pili Rimljani.</a:t>
            </a:r>
            <a:endParaRPr lang="hr-HR" sz="3200" dirty="0" smtClean="0"/>
          </a:p>
          <a:p>
            <a:pPr>
              <a:buNone/>
            </a:pPr>
            <a:endParaRPr lang="vi-VN" sz="3200" dirty="0" smtClean="0"/>
          </a:p>
          <a:p>
            <a:endParaRPr lang="hr-HR" dirty="0"/>
          </a:p>
        </p:txBody>
      </p:sp>
      <p:pic>
        <p:nvPicPr>
          <p:cNvPr id="34818" name="Picture 2" descr="https://encrypted-tbn3.gstatic.com/images?q=tbn:ANd9GcS5LWSmDege2rKXXx75BeMVsd6Ri3lj6xxr7PU7d5DwTjb7BNof"/>
          <p:cNvPicPr>
            <a:picLocks noChangeAspect="1" noChangeArrowheads="1"/>
          </p:cNvPicPr>
          <p:nvPr/>
        </p:nvPicPr>
        <p:blipFill>
          <a:blip r:embed="rId2" cstate="print"/>
          <a:srcRect/>
          <a:stretch>
            <a:fillRect/>
          </a:stretch>
        </p:blipFill>
        <p:spPr bwMode="auto">
          <a:xfrm>
            <a:off x="971600" y="4293096"/>
            <a:ext cx="4752528" cy="21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TURIZAM</a:t>
            </a:r>
            <a:endParaRPr lang="hr-HR" b="1" dirty="0">
              <a:ln/>
              <a:solidFill>
                <a:schemeClr val="accent3"/>
              </a:solidFill>
            </a:endParaRPr>
          </a:p>
        </p:txBody>
      </p:sp>
      <p:sp>
        <p:nvSpPr>
          <p:cNvPr id="3" name="Content Placeholder 2"/>
          <p:cNvSpPr>
            <a:spLocks noGrp="1"/>
          </p:cNvSpPr>
          <p:nvPr>
            <p:ph idx="1"/>
          </p:nvPr>
        </p:nvSpPr>
        <p:spPr>
          <a:xfrm>
            <a:off x="467544" y="1700808"/>
            <a:ext cx="8229600" cy="2016224"/>
          </a:xfrm>
        </p:spPr>
        <p:txBody>
          <a:bodyPr>
            <a:normAutofit fontScale="92500" lnSpcReduction="20000"/>
          </a:bodyPr>
          <a:lstStyle/>
          <a:p>
            <a:r>
              <a:rPr lang="vi-VN" dirty="0" smtClean="0"/>
              <a:t>Za turizam na Dunavu, posebno su važne brojne povijesne lokacije uzduž rijeke i brojni pejzaži i nacionalni parkovi. Na nekim područjima na gornjem Dunavu koji nisu plovni, prakticira se vožnja kanuima, čamcima i pedalinama. U Njemačkoj i Austriji uzduž rijeke nalaze se i brojne uređene biciklističke staze.</a:t>
            </a:r>
          </a:p>
          <a:p>
            <a:endParaRPr lang="hr-HR" dirty="0"/>
          </a:p>
        </p:txBody>
      </p:sp>
      <p:pic>
        <p:nvPicPr>
          <p:cNvPr id="35842" name="Picture 2" descr="http://www.wmnc2015.com/index.php?option=com_phocagallery&amp;view=detail&amp;catid=3:novi-sad&amp;id=40:turisticki-brodovi-turizam-dunav-plovidba-kruzeri-novi-sad-tanjug-jaroslav-pap-jpg660x330&amp;tmpl=component&amp;detail=3&amp;buttons=1&amp;phocadownload=2"/>
          <p:cNvPicPr>
            <a:picLocks noChangeAspect="1" noChangeArrowheads="1"/>
          </p:cNvPicPr>
          <p:nvPr/>
        </p:nvPicPr>
        <p:blipFill>
          <a:blip r:embed="rId2" cstate="print"/>
          <a:srcRect/>
          <a:stretch>
            <a:fillRect/>
          </a:stretch>
        </p:blipFill>
        <p:spPr bwMode="auto">
          <a:xfrm>
            <a:off x="1115616" y="3501008"/>
            <a:ext cx="6286500"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VAŽNOST DUNAVA U RH</a:t>
            </a:r>
            <a:endParaRPr lang="hr-HR" b="1" dirty="0">
              <a:ln/>
              <a:solidFill>
                <a:schemeClr val="accent3"/>
              </a:solidFill>
            </a:endParaRPr>
          </a:p>
        </p:txBody>
      </p:sp>
      <p:sp>
        <p:nvSpPr>
          <p:cNvPr id="3" name="Content Placeholder 2"/>
          <p:cNvSpPr>
            <a:spLocks noGrp="1"/>
          </p:cNvSpPr>
          <p:nvPr>
            <p:ph idx="1"/>
          </p:nvPr>
        </p:nvSpPr>
        <p:spPr>
          <a:xfrm>
            <a:off x="467544" y="1412776"/>
            <a:ext cx="8229600" cy="3312368"/>
          </a:xfrm>
        </p:spPr>
        <p:txBody>
          <a:bodyPr>
            <a:normAutofit/>
          </a:bodyPr>
          <a:lstStyle/>
          <a:p>
            <a:r>
              <a:rPr lang="vi-VN" sz="2400" dirty="0" smtClean="0"/>
              <a:t>Prvi Dan Dunava u Republici Hrvatskoj proslavljen je 2004. godine u Vukovaru, na obali Dunava. Dan Dunava obilježava se kako bi se skrenula pozornost ljudi koji žive uz rijeku Dunav, ali i ostalih građana Republike Hrvatske, na njegov značaj te poticala njegova zaštita i održivo korištenje kroz prigodne stručne, obrazovne, kulturne i zabavne sadržaje u gradovima koji se nalaze neposredno na Dunavu.</a:t>
            </a:r>
            <a:endParaRPr lang="hr-HR" sz="2400" dirty="0"/>
          </a:p>
        </p:txBody>
      </p:sp>
      <p:sp>
        <p:nvSpPr>
          <p:cNvPr id="24578" name="AutoShape 2" descr="data:image/jpeg;base64,/9j/4AAQSkZJRgABAQAAAQABAAD/2wCEAAkGBxQSEhQUEhQVFhUUFBQXFBcUFBQUFBQUFBQXFxQUFRQYHCggGBolHRQUITEhJSkrLi4uFx8zODMsNygtLiwBCgoKDg0OFxAQGywkICUsLCwsLCwsLCwsLCwsLCwsLCwsLCwsLCwsLCwsLCwsLCwsLCwsLCwsLCwsLCwsLCwsLP/AABEIAMIBBAMBIgACEQEDEQH/xAAbAAACAwEBAQAAAAAAAAAAAAAAAQIDBAYFB//EADwQAAEDAgQCCAUCBQIHAAAAAAEAAhEDIQQSMVFBYQUTInGBkaHwBjJSseFCwRQVI3LRM5IHQ2KCorLx/8QAGQEBAQEBAQEAAAAAAAAAAAAAAAECAwQF/8QAIREBAQACAgIDAQEBAAAAAAAAAAECERIhE0EDUWExcSP/2gAMAwEAAhEDEQA/AOlQmiF9RwJNCFUCaEIBCaECTQmohITQgSITUg1NiEIVnVnZKFNmkIRC3UMIDqtP8tCxflxjXCvJDUQvaPRzQOKxV8KRpdSfLKvCxkbZWsaTxVatFkySGaXNUPprR1llWVmWrZFORXUqalQIm615AVMs7/CRUyhyWqnTG2igFMOXG2tyNlICFJzlma9Jz1zaXveq3VLQsznFVucU0m1/WDdNY5Qmk2wQkplW06EhfQuWmNM8Jwrn0oVSTLZYSE4TVZJCYCaBIThCBITTQDQtLIWZNYym1l0vqOHBIMlUq2lVhZs1Ol3tupU4Flc2qQsBxRUXV1yuFrfKN7q6oqP5rIHyrIG6cdG9ovpzookwpGN1QStztm9J5gqy5JC3IxaYWqjV3WQFMFZym1l09NlUJOqjdednSzLn42uba6sl1yxSjMnjTk2OxCQrhYyVFPHDk2msEliQp405JphxShNelQSkmhUEITQiEmiE0ChCaEAhNCiEhNCBJoQoBCEIEiU0kCKE0kAkmhAkIQoBCaSiEkmhAkimkoEhCFBewXuvQp1GbBeao5r+C1ljt1l034h7TwVLaQjVUSmHKSWRdymWpJlyS3KzQhNCIEIQm0CEIQCEJoBCEIBCChQCSaECSTQiEhCEAkpMEq4sZGqzctLpmQhCICkmkgSSaSgEIQoOcPxtQEDLUkzNm2ied1dhvizDvJ7TmwNHN142yyuALt/298VFzlxnzV10+mj4gw1v6rbgG8jjxtbxWuh0hSeSG1GOI1h7T+6+TTzsI4aeKuDSSIOZ2gF5J0gQO5a81NPrjXTPKx8gf3CkvneIr4nClrAajMrGZmwYFQ3IIcNb+IhLoj4jq03uzOBzdoh8kOI1DCPlJk8raLc+aUuL6KhcY/40e13aogAC7SXB/eCbR4L0afxfRLSS1zSPlBghw11Gh9yteTFNOjQudxfxN1bWF1F7cziCHgtOUR2m2v8AN6LFV+M9ctOLWLnTF+IA7+KnkxTTr0LnMF8V03huZrge1ngWbAsb6za3f47GfEVE1Mge3LkJzklozSOzfkZWucNPYQvM/ntCAesHaMDUcYJM6BaaHSFN5hr2kyRAN5Gw46HROU+001oWelig6wkG9i1wMCbwRyKdXFUxMPa4gOOVsl0NJabRe7SLcVnyY/a8auQvIwvTYqVCG039XeKkHKSNROgWXF/EopuIc1tnD9V8vExHzaW5q84aroELn6fxZROYEOETFpmNBbQmFkd8ZNtFMxx7V+UWU8mKadUkuCxHxLVNZrxAAgZAZBbILgZ7jfmvVr/Foz9hhLIFzAMzfja0KeTE06hErhqfxlUDiHNBGYnaGEQGg995K7TBVetY17LhwkRfvFlqZSml7GZiBuQPOyowzA1jQNA1oE3MAWnmteFYc7LH528NLhVPpObq10AwTlgN2nZZ5TZrpFCi103FxyRK1tEkilKECSTKSgEkShTY+NCsZi8njwMe/VXsqcDE8dlmp5S1xE3O3MHdbaVOm+8xNxtbee46Lx2x20pFUybd8C69P4bAdi8NeJxFDvvVaujofCLadCjiC41M+U5csNAqNlnaJ7UXnTXkvcPRNWg3rhTDOrIdM0pEEdoNkgxbXdMstenXD4pZu5aeR/xCq/1a5E/6eFPHQsHM++J4cJTdmvMGbxaV2/xZU/iOsLQGue2hIsIytaI7pDoXFMphs66+nJax1I5ZTte3TUkeU8jGvBDHunK0TNot6yslSvcflMYhskm2mhm6s2j3cRi6gu/K8guy5i5xEhgOuwYFV/M5iGsBgyAymPpIIdEg9ne4ssFEZuPA+UKFKgNe0Y4bX4qai7rVTrFlob4iYvqD4JVMQ1wyljQ4GS4SJbHykGx5Gx114UhuYwS0DmdtoCuxdZwgAgtLRZskbacDIk9/NWDVgDTdOZxaRdoa2SZ1JnuCr6QpgGGvJEB05cpLjw11VmHotacz4MbPaDobAwY7oTpYTrCYhskxJimNxJF/epU32tnTRXqZKFOoKjuscYcM9w1wzNNtJ7QIi2UaysVDEOmbTfnrrrrqq6VnQ7QEyJifLwW/ozB0a1QtNfqbS3Owub/aHA/fVOkvaj+PfIIa22pho8TGsahP+OeZByw6J7Lf0/LeOHBV4zBZKj2B7HwSA5uhG99O7hosI48U6RvDQbwLxp2bcNFQ7U2P7+SVPEW2I0tbz8kfxE9lusXPAc41U1USbPFQcOVuCZoHiZ4n35Ktmtj7/ZQKoSN/fJbsH0/iaYy0q1VrRcAPdl0jTSOWixujX1m3kokxa+h4f4Texs/m9bNnD3tdftB5BuQYseQNuWwUj0xXMzVqkEQcz3mb8zovKczQzziIUhPCTyWtQbaOPeBDXHW2Vxb9lowvSlWkOy8t0tIcDrwNuK8fITxIPMe5VzW8SdBCUdfgvi0mBUZ3ubY/7TY+a9vDdOUH2FQAng6W+psV83c+IvFtdSoU3RqZnlZanyZJp9bSXz3DfFFZrWtDmkAakSQNidl2PQfSYxFIPiDJa4XjMNY5XB8V2mW2dPRSQhNo+QdRpnBHoOQPkjqGhsCBfUjMdxquhxFGQWVMpBmJfBLeB4Qe5WDDYV7P6dNxvEzUMEfMI8eO87Lx3l7eu4T1VT/ih4/h2BxDKTKLC0zleaILQ43NyD5yu7r/ABRhXYavSZWlxfVc3Oxwz5qheMpEgtgkXIJjQL53iugmuILC8bgtcbcjFitFbop1GmKjqbwHWD3Me1l5+UkQbAplbomN7a6/STHPOUEDKyS6LlpvEXgAyPFeRiAx2YSJgH9LiAQJGgusTIL4ki55966Sj8OUm02VTWztcdGMLX5Ts0n1hX/WNWuMqUe2Qwgj9MmDa8eF/JU0aTicsXmIkAzMRyXf4vD4NmQA5pcMzXOBIZB1FoM5bHyWSpQw5INKmxscRBdO52/C15fxvH4d97chSc+k8BwvaRycAfsVu/iJ7uErZX6EaZOc95iRG5i6vw3RTCL1WAHiJeT3ACPVXLKXti4WPJc+Y4CQJvHkNV7nSnR1Oi0TUJd2TlnK6Cb/AKSNAY0ibzZKt0dhwcrS8ARDpklw/VBZA7oXnY/AVXOGQtqT3NNhbsugAQANVNnFGqMxe6lmLGkWs58GNYibzoF2XSHSsUW0jWaWUyGNZTZS7JaILmktm5BJM3JnZcr0XhzTltVtRrzdpa9uUC+pEwZ+66yk7Ck0aDBmGINRr3uE1GOY0FkeJ8bys5Zeo1x05Gq4VHfNckanjOqj/DiQHGPXx7169amaVRzYu11y1sh0HXmDqtTm0qnadYngaZMcphTdanxS+3PfLEG22h248dVEtuZbHeePiuifSpRllpbsWR5WU8EKDXA1G06jQCMrswExYyDwspyL8H7HOsowJHPiPsr2Me27GOMjUNJnxC9g4Vj202gUTkzZnBxpveCRE2IEb37gq+sp0nZQ+o3MSD1b84aOBc8UrCZ5301V7rnx1dPND2uDhVDmxkyxmkme0L2mFS/C3bkJcHGBDYMXN+HALp34ai8TVDqmkEvIMQLdjKD3rz8bTfTH9PsNcwim0GoDs5wfmuYkGbQ5JlPTd+KydvHqYR8nsut9IzAcdRbRZ3sIiJMgkWyzc87qLMU9sskgRBAjgT6rovhw0agaw0muqtkTrmmSHQTGYbpleM3WJhMtSOfoscZzW8JnuTcbWdqPYXT9M06NIilWZkMB3+mMxaZA7bOcrz208Ja5A7qnI+/2WZnvvTd+DXuPHpuIF9TpCQoOcJmBwi//AM/C9LEYBmVj21iGvLgM1J9yyM0GB9Qsd1S/BOylzDmHcQfIT3rXL6c7hY8quHNPaFrXCKVck+/Baa2EeYBBFtikzDZD95C6zKa7Z02NwjxwF4vbwA12Pkuz+GHMbQa1sA3Lhmkkz8x77LjqGK7N3Hs6DhbQjzKMfULW03fpcCBESCDpy1Wcc7KtksfSGunS/chfM6Vd0We4CeBMIXTyscTqYguubkW8NlOniXBpaCcpklo0J3v3BWOwVQGxHCIYeAg7d+isGAeTJd4Fpg+QK8+sv11ZxjX9m9mRlsLREcOQW3E9O1q1MUqlRzmNu1pAhpaCBEDYlVsw9QCAYv8ATMxodFa7DPgSWnvZJH/ilmXvZt4dAuLybAHjyXrMxj2tyAjLMwADeI2ngqHYeoJDIIkwHU2gmSePitPV4gf8qk61oDRryNlu45X+J0qGJdMzqZ2urTjnlrmzYxMAT56rRhaToh1Bo59kx3C/kjGYIn5Ght9AB5lY4Zb/AJWud1rbOek3E6icuWI4Hcb81uo/EdRoADacNEDsuETw7LhZYKOCq5XBzWSdD+psTpbis1Toqv8ApcFq4ZX+s8l+KxRe4uOWXEkxIEk3tKjSxGU3APIuqD1a4H1UR0fXERknjI1Pkq39D1XGXwNsv5CTHL2m2jFVpj+6QOAHnKy9HdLOoPDxGZucNOobnBaSBMTBdwVx6MqhsCCeBICxP6Dru4AeP4WscL7Nr8NjCXEEk5pIknfW609aT5RY78ddeaxYfoSu0g2816DOjqvFsHkQR5WTKZegnOJEGwiNb98qLXQCMxgx+o2jbaVM9E1eXcU39HVQLRPeBCmszbRgekeqeX5WVJ/RVaXMFos0EfdGL6QD3ueWMaXFpLWZ2tGQhzQ0ZrBYndC1TcuE+n3TZ0TVAuQdtfVLMkXYfFluYntkg5Q9zg1pJBzAtgk6iOaliukC4CwYBchrnkTwnM47xZUO6Pqz+mO9J/R1SNWnvsscMvped+2LFBplxG12+C1dE4oUXh7D2huAQPDXceazHomtmkRH9yf8jql0mB3EFdLhbNVJXp/EGOGKqioQWQxrY1mCZM8JJ0TwfQrazT1ddoc0fI9pBI4kEE35eqGdHu4gW0VuFwTqbszCWnSRtt6Bc5jZNSOlzlSpdBVHU2tDj2S4gGm8XcGyOY7K1t6MqCmxjDlc0uzEtJzSRH6bAQeJ1UmYrED9fmAf2VzOkMQP1NPeD+yxxz+k5RjY57agaarXGRNMwC4cRIbInzTxTqwJygtE2JY58CeJ7ltOMc7L1lKg8jUllyRxkzBW6n0lPzUx/wBpdpwtKccvpef1XKYvCuqVM4Bi0tym8ajx9E/5eHud1jQA5wIbDmNbwAGVp4cbcd11b8Uw8ajf7erPnmBWZ1V50qOHfTpH3xVmObNsve3PP6Cm7XMaOA7b9LfMByQvXf18/wCq3xpsn/1Qr/0TeLPJUgVQWHc+aYYdz6L27RoC1imCFga0219F6LT2VLVkZnthKfcpVwZsVVld9QWpWbFxdy+yJOyo7X1BMZtx5/hXZpaXHb1SzHZVlr9x5/hRDH7hTYtznZLO7ZRDH7jySOfceX5TsWtcdlbBVDM+48vytF0FUu2HqpNLvcpQ7f7pifcqBF59hRL3ben5Vl90sp+r0CCAe7b0/KqqVHTp6flaQ0/V6BIsP1HyCllGQ1nfT6JOrO+n0WrKdz5D/CRadz5KaoxGs/6PT8q+jUdxap5T9R8h/hWNad/QJpEHPdPy+oQHu+n1CtvummlVhx2HmmCdh5qXiUx3n34IhS7YeZUhm2HmjMNz6f4R1o3+yImJ29VfT0uFSH81Y16CyyFHMkiPBdXbs7zP+VIYkahrvNXhg+keQUwBsrquqsYkzGU+RW/LYX/Hks7VZPuyav2biqrUINmk+J/woda76fX8K4pStSX7RWaj/pHn+Ew5/EDz/CnKcq6RWXP2aol79h5q0nkmDyTX6KM9TYeaZc/hHvxV6E0KqefjC0gFQBUsyaDQJ2PvxUcyYcgcnY++5LrO/wAinmSzIDN7gqJPcp5lElSiEdyi5v8Ab78FMpFRFQpnZnvwVrQdgoqYQGVGQc/Mp3RPcoIZBz/3O/ykWjc/7irPBFtlBDJ/1O9+Cl1fM+SlZSEboEGch5K5kRp5AqA7/spB3uyIsze7oVef3ZCDzg/3CmCoypBbbSCce7pNUp9wgRSTJSzKhoSzJyiAFNKU5QCJQmgJRm5FCZ8UEb7JX9ypnxS8FApKedEpZ/dkEg9GZQ6wKLncgpsTlIqOZIk8lNifvVCjPuU0Q/FKeZSnkUZuSgebmmDzSzckxGyByUGd0iBt91GfdlBMzv8AZR6x26jm9wmD3qA607+gQgxt7801OxX74Jg8vsgH3CkHHn9l1aA7vspTyTlTBRVJSVhCjdVCAKRUkIiAdzCAVLLyTlBEDknfmpZijOfZQRvuptbzTa5MuUDaOalChmQCmxOEQNlXKJQTIUSwJEqJcVAGm3l5KJYE7qJlQSAHuVLMPYVYJ2TlESz+4UgVWE8vegsKjlCjk9yUw3v81BLJ3o6tIJgqCJZ7skGnZWQlfkoK8juSalH9vkhQUAqxqELrGkk0IVAkhCIbUIQqiIUgEkIAJpIQTQhCgRUEIUVIqKEIAqCaFAwkUIRDVYN0IUFwQChCUTZqpN1TQiLGtGyZCEIRECyMo2SQshZBsPJCEKD/2Q=="/>
          <p:cNvSpPr>
            <a:spLocks noChangeAspect="1" noChangeArrowheads="1"/>
          </p:cNvSpPr>
          <p:nvPr/>
        </p:nvSpPr>
        <p:spPr bwMode="auto">
          <a:xfrm>
            <a:off x="155575" y="-1812925"/>
            <a:ext cx="5095875" cy="3790950"/>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24580" name="Picture 4" descr="http://upload.wikimedia.org/wikipedia/commons/thumb/2/26/Batina.jpg/220px-Batina.jpg"/>
          <p:cNvPicPr>
            <a:picLocks noChangeAspect="1" noChangeArrowheads="1"/>
          </p:cNvPicPr>
          <p:nvPr/>
        </p:nvPicPr>
        <p:blipFill>
          <a:blip r:embed="rId2" cstate="print"/>
          <a:srcRect/>
          <a:stretch>
            <a:fillRect/>
          </a:stretch>
        </p:blipFill>
        <p:spPr bwMode="auto">
          <a:xfrm>
            <a:off x="2195736" y="4221088"/>
            <a:ext cx="4752528" cy="22101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DUNAV U KULTURI</a:t>
            </a:r>
            <a:endParaRPr lang="hr-HR" b="1" dirty="0">
              <a:ln/>
              <a:solidFill>
                <a:schemeClr val="accent3"/>
              </a:solidFill>
            </a:endParaRPr>
          </a:p>
        </p:txBody>
      </p:sp>
      <p:sp>
        <p:nvSpPr>
          <p:cNvPr id="3" name="Content Placeholder 2"/>
          <p:cNvSpPr>
            <a:spLocks noGrp="1"/>
          </p:cNvSpPr>
          <p:nvPr>
            <p:ph idx="1"/>
          </p:nvPr>
        </p:nvSpPr>
        <p:spPr>
          <a:xfrm>
            <a:off x="467544" y="1844824"/>
            <a:ext cx="8229600" cy="4389120"/>
          </a:xfrm>
        </p:spPr>
        <p:txBody>
          <a:bodyPr>
            <a:normAutofit fontScale="85000" lnSpcReduction="10000"/>
          </a:bodyPr>
          <a:lstStyle/>
          <a:p>
            <a:r>
              <a:rPr lang="vi-VN" dirty="0" smtClean="0"/>
              <a:t>Najproslavljenije glazbeno djelo o Dunavu je slavni bečki valcer Na lijepom plavom Dunavu kojeg je skladao Johann Strauss mlađi. Strauss je ovo djelo stvorio na putovanju Dunavom.</a:t>
            </a:r>
          </a:p>
          <a:p>
            <a:r>
              <a:rPr lang="vi-VN" dirty="0" smtClean="0"/>
              <a:t>Drugi slavni valcer o Dunavu je Valovi Dunava (rumunjski: Valurile Dunării), rumunjskog skladatelja Iona Ivanovicija.</a:t>
            </a:r>
          </a:p>
          <a:p>
            <a:r>
              <a:rPr lang="vi-VN" dirty="0" smtClean="0"/>
              <a:t>Rijeka je ostavila mnogo traga u kulturama dunavskih zemalja. Dunava se povezuje s mitologijom o podrijetlu Rumunja.</a:t>
            </a:r>
          </a:p>
          <a:p>
            <a:r>
              <a:rPr lang="vi-VN" dirty="0" smtClean="0"/>
              <a:t>Uz brojne legende, mnogi su pisci također bili inspirirani Dunavom, od Ovidija pa do modernog mađarskog pisca Pétera Esterházya.</a:t>
            </a:r>
          </a:p>
          <a:p>
            <a:r>
              <a:rPr lang="vi-VN" dirty="0" smtClean="0"/>
              <a:t>Dunav (Danubio), djelo Claudija Magrisa gdje se istražuje Dunav od izvora do ušća kroz povijest srednje Europe.</a:t>
            </a:r>
          </a:p>
          <a:p>
            <a:r>
              <a:rPr lang="vi-VN" dirty="0" smtClean="0"/>
              <a:t>Dunavski peljar (Le Pilote du Danube), detektivski roman Julesa Vernea</a:t>
            </a:r>
            <a:r>
              <a:rPr lang="hr-HR" dirty="0" smtClean="0"/>
              <a:t>.</a:t>
            </a:r>
            <a:endParaRPr lang="vi-VN" dirty="0" smtClean="0"/>
          </a:p>
          <a:p>
            <a:endParaRPr lang="hr-HR"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41568" cy="5760640"/>
          </a:xfrm>
        </p:spPr>
        <p:txBody>
          <a:bodyPr>
            <a:normAutofit fontScale="92500" lnSpcReduction="10000"/>
          </a:bodyPr>
          <a:lstStyle/>
          <a:p>
            <a:r>
              <a:rPr lang="vi-VN" dirty="0" smtClean="0"/>
              <a:t>Udio pojedinih zemalja u dunavskom slivu je slijedeći</a:t>
            </a:r>
            <a:r>
              <a:rPr lang="vi-VN" dirty="0" smtClean="0"/>
              <a:t>:</a:t>
            </a:r>
            <a:endParaRPr lang="hr-HR" dirty="0" smtClean="0"/>
          </a:p>
          <a:p>
            <a:r>
              <a:rPr lang="vi-VN" dirty="0" smtClean="0"/>
              <a:t>Austrija </a:t>
            </a:r>
            <a:r>
              <a:rPr lang="vi-VN" dirty="0" smtClean="0"/>
              <a:t>(22,1 %)</a:t>
            </a:r>
            <a:r>
              <a:rPr lang="hr-HR" dirty="0" smtClean="0"/>
              <a:t>, </a:t>
            </a:r>
            <a:endParaRPr lang="hr-HR" dirty="0" smtClean="0"/>
          </a:p>
          <a:p>
            <a:r>
              <a:rPr lang="vi-VN" dirty="0" smtClean="0"/>
              <a:t>Rumunjska </a:t>
            </a:r>
            <a:r>
              <a:rPr lang="vi-VN" dirty="0" smtClean="0"/>
              <a:t>(17,6 %), </a:t>
            </a:r>
            <a:endParaRPr lang="hr-HR" dirty="0" smtClean="0"/>
          </a:p>
          <a:p>
            <a:r>
              <a:rPr lang="vi-VN" dirty="0" smtClean="0"/>
              <a:t>Njemačka </a:t>
            </a:r>
            <a:r>
              <a:rPr lang="vi-VN" dirty="0" smtClean="0"/>
              <a:t>(14,5 </a:t>
            </a:r>
            <a:r>
              <a:rPr lang="vi-VN" dirty="0" smtClean="0"/>
              <a:t>%),</a:t>
            </a:r>
            <a:endParaRPr lang="hr-HR" dirty="0" smtClean="0"/>
          </a:p>
          <a:p>
            <a:r>
              <a:rPr lang="vi-VN" dirty="0" smtClean="0"/>
              <a:t>Srbija </a:t>
            </a:r>
            <a:r>
              <a:rPr lang="vi-VN" dirty="0" smtClean="0"/>
              <a:t>(11,3 %), </a:t>
            </a:r>
            <a:endParaRPr lang="hr-HR" dirty="0" smtClean="0"/>
          </a:p>
          <a:p>
            <a:r>
              <a:rPr lang="vi-VN" dirty="0" smtClean="0"/>
              <a:t>BiH </a:t>
            </a:r>
            <a:r>
              <a:rPr lang="vi-VN" dirty="0" smtClean="0"/>
              <a:t>(8,8 %), </a:t>
            </a:r>
            <a:endParaRPr lang="hr-HR" dirty="0" smtClean="0"/>
          </a:p>
          <a:p>
            <a:r>
              <a:rPr lang="vi-VN" dirty="0" smtClean="0"/>
              <a:t>Hrvatska </a:t>
            </a:r>
            <a:r>
              <a:rPr lang="vi-VN" dirty="0" smtClean="0"/>
              <a:t>(6,4 %), </a:t>
            </a:r>
            <a:endParaRPr lang="hr-HR" dirty="0" smtClean="0"/>
          </a:p>
          <a:p>
            <a:r>
              <a:rPr lang="vi-VN" dirty="0" smtClean="0"/>
              <a:t>Mađarska </a:t>
            </a:r>
            <a:r>
              <a:rPr lang="vi-VN" dirty="0" smtClean="0"/>
              <a:t>(4,3 %), </a:t>
            </a:r>
            <a:endParaRPr lang="hr-HR" dirty="0" smtClean="0"/>
          </a:p>
          <a:p>
            <a:r>
              <a:rPr lang="vi-VN" dirty="0" smtClean="0"/>
              <a:t>Ukrajina </a:t>
            </a:r>
            <a:r>
              <a:rPr lang="vi-VN" dirty="0" smtClean="0"/>
              <a:t>(4,3 %), </a:t>
            </a:r>
            <a:endParaRPr lang="hr-HR" dirty="0" smtClean="0"/>
          </a:p>
          <a:p>
            <a:r>
              <a:rPr lang="vi-VN" dirty="0" smtClean="0"/>
              <a:t>Bugarska </a:t>
            </a:r>
            <a:r>
              <a:rPr lang="vi-VN" dirty="0" smtClean="0"/>
              <a:t>(3,7 %), </a:t>
            </a:r>
            <a:endParaRPr lang="hr-HR" dirty="0" smtClean="0"/>
          </a:p>
          <a:p>
            <a:r>
              <a:rPr lang="vi-VN" dirty="0" smtClean="0"/>
              <a:t>Slovenija </a:t>
            </a:r>
            <a:r>
              <a:rPr lang="vi-VN" dirty="0" smtClean="0"/>
              <a:t>(3,1 %), </a:t>
            </a:r>
            <a:endParaRPr lang="hr-HR" dirty="0" smtClean="0"/>
          </a:p>
          <a:p>
            <a:r>
              <a:rPr lang="vi-VN" dirty="0" smtClean="0"/>
              <a:t>Slovačka(1,9</a:t>
            </a:r>
            <a:r>
              <a:rPr lang="vi-VN" dirty="0" smtClean="0"/>
              <a:t> %), </a:t>
            </a:r>
            <a:endParaRPr lang="hr-HR" dirty="0" smtClean="0"/>
          </a:p>
          <a:p>
            <a:r>
              <a:rPr lang="vi-VN" dirty="0" smtClean="0"/>
              <a:t>Češka </a:t>
            </a:r>
            <a:r>
              <a:rPr lang="vi-VN" dirty="0" smtClean="0"/>
              <a:t>(1,2 %), </a:t>
            </a:r>
            <a:endParaRPr lang="hr-HR" dirty="0" smtClean="0"/>
          </a:p>
          <a:p>
            <a:r>
              <a:rPr lang="vi-VN" dirty="0" smtClean="0"/>
              <a:t>Moldavija </a:t>
            </a:r>
            <a:r>
              <a:rPr lang="vi-VN" dirty="0" smtClean="0"/>
              <a:t>(0,7 %).</a:t>
            </a:r>
            <a:endParaRPr lang="hr-H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effectLst/>
              </a:rPr>
              <a:t>POVIJEST</a:t>
            </a:r>
            <a:endParaRPr lang="hr-HR" b="1" dirty="0">
              <a:ln/>
              <a:solidFill>
                <a:schemeClr val="accent3"/>
              </a:solidFill>
              <a:effectLst/>
            </a:endParaRPr>
          </a:p>
        </p:txBody>
      </p:sp>
      <p:sp>
        <p:nvSpPr>
          <p:cNvPr id="3" name="Content Placeholder 2"/>
          <p:cNvSpPr>
            <a:spLocks noGrp="1"/>
          </p:cNvSpPr>
          <p:nvPr>
            <p:ph idx="1"/>
          </p:nvPr>
        </p:nvSpPr>
        <p:spPr>
          <a:xfrm>
            <a:off x="467544" y="1700808"/>
            <a:ext cx="8229600" cy="4968552"/>
          </a:xfrm>
        </p:spPr>
        <p:txBody>
          <a:bodyPr>
            <a:normAutofit fontScale="85000" lnSpcReduction="10000"/>
          </a:bodyPr>
          <a:lstStyle/>
          <a:p>
            <a:r>
              <a:rPr lang="hr-HR" dirty="0" smtClean="0"/>
              <a:t>Na riječnom području Dunava razvile su se neke od najstarijih civilizacija u Europi. </a:t>
            </a:r>
            <a:endParaRPr lang="hr-HR" dirty="0" smtClean="0"/>
          </a:p>
          <a:p>
            <a:r>
              <a:rPr lang="hr-HR" dirty="0" smtClean="0"/>
              <a:t>U </a:t>
            </a:r>
            <a:r>
              <a:rPr lang="hr-HR" dirty="0" smtClean="0"/>
              <a:t>neolitiku u sredini dunavskog područja postojala je kultura linearne keramike. </a:t>
            </a:r>
            <a:endParaRPr lang="hr-HR" dirty="0" smtClean="0"/>
          </a:p>
          <a:p>
            <a:r>
              <a:rPr lang="hr-HR" dirty="0" smtClean="0"/>
              <a:t>U </a:t>
            </a:r>
            <a:r>
              <a:rPr lang="hr-HR" dirty="0" smtClean="0"/>
              <a:t>brončano doba na prostoru današnje Hrvatske postojala je razvijena Vučedolska kultura poznata po keramičkim radovima. Brojna nalazišta Vinčanske kulture koja datira iz 6. tisućljeća pr. Kr. do 3. tisućljeća pr. Kr., nalaze se uzduž Dunava. </a:t>
            </a:r>
            <a:endParaRPr lang="hr-HR" dirty="0" smtClean="0"/>
          </a:p>
          <a:p>
            <a:r>
              <a:rPr lang="hr-HR" dirty="0" smtClean="0"/>
              <a:t>U </a:t>
            </a:r>
            <a:r>
              <a:rPr lang="hr-HR" dirty="0" smtClean="0"/>
              <a:t>7. stoljeću pr. Kr. su Grci krenuli uzvodno uz rijeku od Crnog mora kroz grad Tomis, današnju Constanţu. Njihovo putovanje je završilo blizu današnje granice Srbije i Rumunjske, gdje je zbog opasnog toka rijeke nastavak putovanja postao nemoguć. </a:t>
            </a:r>
            <a:endParaRPr lang="hr-HR" dirty="0" smtClean="0"/>
          </a:p>
          <a:p>
            <a:r>
              <a:rPr lang="vi-VN" dirty="0" smtClean="0"/>
              <a:t>U </a:t>
            </a:r>
            <a:r>
              <a:rPr lang="vi-VN" dirty="0" smtClean="0"/>
              <a:t>9. stoljeću su uz Dunav na prostor današnje Mađarske iz Azije došli </a:t>
            </a:r>
            <a:r>
              <a:rPr lang="hr-HR" dirty="0" smtClean="0"/>
              <a:t> </a:t>
            </a:r>
            <a:r>
              <a:rPr lang="vi-VN" dirty="0" smtClean="0"/>
              <a:t>Mađari. Oni su zajedno sa slavenskim stanovništvom koje je ondje već živjelo, osnovali Ugarsku pod kraljem Stjepanom.</a:t>
            </a:r>
            <a:endParaRPr lang="hr-HR"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sz="4000" b="1" dirty="0" smtClean="0">
                <a:ln/>
                <a:solidFill>
                  <a:schemeClr val="accent3"/>
                </a:solidFill>
              </a:rPr>
              <a:t>IZVORI </a:t>
            </a:r>
            <a:r>
              <a:rPr lang="hr-HR" sz="4000" b="1" dirty="0" smtClean="0">
                <a:ln/>
                <a:solidFill>
                  <a:schemeClr val="accent3"/>
                </a:solidFill>
                <a:effectLst/>
              </a:rPr>
              <a:t>DUNAVA</a:t>
            </a:r>
            <a:endParaRPr lang="hr-HR" sz="4000" b="1" dirty="0">
              <a:ln/>
              <a:solidFill>
                <a:schemeClr val="accent3"/>
              </a:solidFill>
              <a:effectLst/>
            </a:endParaRPr>
          </a:p>
        </p:txBody>
      </p:sp>
      <p:sp>
        <p:nvSpPr>
          <p:cNvPr id="3" name="Content Placeholder 2"/>
          <p:cNvSpPr>
            <a:spLocks noGrp="1"/>
          </p:cNvSpPr>
          <p:nvPr>
            <p:ph idx="1"/>
          </p:nvPr>
        </p:nvSpPr>
        <p:spPr>
          <a:xfrm>
            <a:off x="457200" y="1935480"/>
            <a:ext cx="4546848" cy="4301832"/>
          </a:xfrm>
        </p:spPr>
        <p:txBody>
          <a:bodyPr>
            <a:normAutofit/>
          </a:bodyPr>
          <a:lstStyle/>
          <a:p>
            <a:r>
              <a:rPr lang="hr-HR" sz="2400" dirty="0" smtClean="0"/>
              <a:t>Dunav nastaje sutokom dvaju izvorišnih tokova na istočnim padinama Schwarzwalda. Veći od njih, Brege</a:t>
            </a:r>
            <a:r>
              <a:rPr lang="hr-HR" sz="2400" i="1" dirty="0" smtClean="0"/>
              <a:t>, </a:t>
            </a:r>
            <a:r>
              <a:rPr lang="hr-HR" sz="2400" dirty="0" smtClean="0"/>
              <a:t>izvire na visini od 1078 m; nakon 48,5 km sastaje se s Brigachom</a:t>
            </a:r>
            <a:r>
              <a:rPr lang="hr-HR" sz="2400" i="1" dirty="0" smtClean="0"/>
              <a:t> </a:t>
            </a:r>
            <a:r>
              <a:rPr lang="hr-HR" sz="2400" dirty="0" smtClean="0"/>
              <a:t>(dug 43 km) kraj Donaueschingena (na 680 m visine), odakle rijeka teče pod nazivom Dunav. </a:t>
            </a:r>
          </a:p>
          <a:p>
            <a:endParaRPr lang="hr-HR" dirty="0"/>
          </a:p>
        </p:txBody>
      </p:sp>
      <p:pic>
        <p:nvPicPr>
          <p:cNvPr id="27650" name="Picture 2" descr="https://encrypted-tbn3.gstatic.com/images?q=tbn:ANd9GcTo9Rl1QJxiHoW0rNk7sENZ2jbztev9Y9kPLQZcAg_AVDlzkU-p"/>
          <p:cNvPicPr>
            <a:picLocks noChangeAspect="1" noChangeArrowheads="1"/>
          </p:cNvPicPr>
          <p:nvPr/>
        </p:nvPicPr>
        <p:blipFill>
          <a:blip r:embed="rId2" cstate="print"/>
          <a:srcRect/>
          <a:stretch>
            <a:fillRect/>
          </a:stretch>
        </p:blipFill>
        <p:spPr bwMode="auto">
          <a:xfrm rot="840291">
            <a:off x="5110257" y="1358652"/>
            <a:ext cx="3503241" cy="3093344"/>
          </a:xfrm>
          <a:prstGeom prst="rect">
            <a:avLst/>
          </a:prstGeom>
          <a:ln>
            <a:noFill/>
          </a:ln>
          <a:effectLst>
            <a:outerShdw blurRad="190500" algn="tl" rotWithShape="0">
              <a:srgbClr val="000000">
                <a:alpha val="70000"/>
              </a:srgbClr>
            </a:outerShdw>
          </a:effectLst>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PORJEČJE DUNAVA U HRVATSKOJ</a:t>
            </a:r>
            <a:endParaRPr lang="hr-HR" b="1" dirty="0">
              <a:ln/>
              <a:solidFill>
                <a:schemeClr val="accent3"/>
              </a:solidFill>
            </a:endParaRPr>
          </a:p>
        </p:txBody>
      </p:sp>
      <p:sp>
        <p:nvSpPr>
          <p:cNvPr id="3" name="Content Placeholder 2"/>
          <p:cNvSpPr>
            <a:spLocks noGrp="1"/>
          </p:cNvSpPr>
          <p:nvPr>
            <p:ph idx="1"/>
          </p:nvPr>
        </p:nvSpPr>
        <p:spPr>
          <a:xfrm>
            <a:off x="395536" y="1700808"/>
            <a:ext cx="8229600" cy="2232248"/>
          </a:xfrm>
        </p:spPr>
        <p:txBody>
          <a:bodyPr>
            <a:normAutofit fontScale="92500"/>
          </a:bodyPr>
          <a:lstStyle/>
          <a:p>
            <a:r>
              <a:rPr lang="hr-HR" sz="2400" dirty="0" smtClean="0"/>
              <a:t>Nakon ušća Drave Dunav stvara zavoj oko Čvorkova brda i zatim teče prema istoku na podnožju Fruške gore. Na južnom rubu Panonske nizine utječu u Dunav njegovi najdulji pritoci: Drava, Sava, Tisa i Velika Morava. Manji su pritoci Tamiš, Karas, Vuka, Mlava</a:t>
            </a:r>
            <a:r>
              <a:rPr lang="hr-HR" sz="2400" i="1" dirty="0" smtClean="0"/>
              <a:t>. </a:t>
            </a:r>
            <a:r>
              <a:rPr lang="hr-HR" sz="2400" dirty="0" smtClean="0"/>
              <a:t>Kraj Golupca počinje klisura Đerdap, u kojoj se izmjenjuju četiri uska usjeka s tri šire zavale.</a:t>
            </a:r>
            <a:endParaRPr lang="hr-HR" sz="2400" dirty="0"/>
          </a:p>
        </p:txBody>
      </p:sp>
      <p:sp>
        <p:nvSpPr>
          <p:cNvPr id="28674" name="AutoShape 2" descr="data:image/jpeg;base64,/9j/4AAQSkZJRgABAQAAAQABAAD/2wCEAAkGBxQTEhUUExIWFRUXGBYbGBYYGRgaGhkYGBwYGBoXGBwcHCggGh0oGxcYITEhJSkrLi4uGB8zODMsNygtLisBCgoKDg0OGhAQGywkICU0LCwsNCwsLCwsLCwsNCwsLCwsLCwsLCwsLCwsLCwsLCwsLCwsLCwsLCwsLCwsLCwsLP/AABEIALcBEwMBIgACEQEDEQH/xAAcAAACAwEBAQEAAAAAAAAAAAADBAABBQIGBwj/xAA/EAABAgUCBAQDBgQEBgMAAAABAhEAAxIhMQRBBVFhcRMigZEyobEUQlLB0fAGFWLhcoKi8SNTkrLS8jNDwv/EABgBAAMBAQAAAAAAAAAAAAAAAAABAgME/8QAKREAAgIBBAIBAwQDAAAAAAAAAAECESEDEjFRE0FhBCJxkaGx8DKB4f/aAAwDAQACEQMRAD8A+q+JFeJAiqOao6jnDeJE8SAvFVQAH8SK8WAlUc1QDDGZFeJAqoquAAtcVXAqolUFgEriVQKqJVBY6C1RKoFVFgwWOglUW8DeLeFYUEeLqgVcXXCsKC1RKoDVEqhWOg1USqBVxVUG4KD1RVcBqiVQtwUGqiVwGqKqgsVBq4lUBeI8G4dBqolUCeLqhbgoK8SqBBUQqhbgoLVErgfiCOSuFuCg1USAVxINw6M9fF08oXXx3kn5x5waopFwW7v9ItesP4T3Clft4ryroja+zbV/EB2R8zHI4+r/AJfzjDOsI2Pu7b7wOZxlA3U/QP8An2ivIvSJ2tcs9F/Ol/gEUeMr5D2/vHmF8VCm86gOif7xyrXjJmLT6Wvyg3f3IHpjxlfT2P6xauLTOnt/ePMnXDbU+hBg0rVFrTEn0P6ft4l6lf3/AINI3TxeZ+0/3McK4yvdQHoP2IyCpexltyuP7waWebP++sQ9ZdlKJoHjS2er5CKPGlfj+XKM1MtTf3/tFqlkNZ+d/wBRf2heVdjo0v50v8T+g/SOP5yv8f8AbvGbqEkgEI9iL97fL9lWlTv4avQDl3hqafsGjaPG1v8AHE/nihmY1xnkfQdIxiTvLWxPt6sIoJF/Ksdz16EbdIdsDVm8ZmZ8U8vhI7taLRxyY3/yfKMiVNCgzG+HLAEdQf1juZSgl1OQcAKY4LX9vaFbCjUHHl/j/fz7x2eNrt/xM8xGEvWggBz7Y599s9Y4MzkU4G7O3O3cesLI7RujjK95zf5f7t846PGl7TgroxeMJS0soqBS5cUgKfqW59P0iVJsfr5b5Iv6b74gbfYY6Nv+dTMlQb1+kUn+ID+I/wCoflGIZgDAgvyDB2yWORbpEUJdxU5H3WzjN2ZnxBvYbTeVxslmW3er3sIh4sf+YPdf/jGSqUkpD2cAAuA4AIBZ+iRbruIDM04LBLrNz94CzvldsGFvfZWz4/k2zxk/jH+r9ItPGzzfqLt84xJsi1SkhiGstykp3YElzm9i8LiQpJpQX5EsHJ77Nk7dIN77E4fB6dPGTzz6ezm8EVxdsn5/3jyOoRMuAbZIqSW9j2jtEmbSCBY4LG7DtzhOT7Cvg9T/ADm1iT2vFJ4uTuY8r9jmKDgA7ilJPfaAJ0UzLki/3TgBy97Z3g3fIV8HrzxsuxJjg8dHM+8eTEhfsHtkdGftaKmlaTl/Ui4vcN6+kPcL/R6pP8Q9T/1D9YqPHnxTewiQ7JybCdDOsHAAwCHb5xPsM+4qDF3ure2IqRxEKTVewNrk+lusV/NpbHII2I7D844nravRptQyjTqDvMXtgD9TBfsyj99eNin/AMYV/miNwqySp2taB/zVORVYgEdyRy6H2jPfqsqkHVouapv+kxwJarsUqA/EhQL/AL3gR4wxTSCQSRd9mb5/WBr40rxaafKyTi989RmKUtVi2oZMspL+GjBcpDHnuIhWokjwiQMEFLFhyBB3jPHEZjhiDvi5DPBdTxKYmoDLFrb3b6fMRVT9/wAhSG16hQ+GXsbM3p0MFlT1HMsj/Mm3+qM2XrJpCWQXYAsObF7e0XInTVOarAOORcL9mdMS4v4/UKRqrVyt3/WOCpY27kEN82jGmImzGIU7WsXPQ2zfeCS9GsIKbipnZ326QtlctAaYnnkv0AN/8pjiZxFIF5jPgXjK0mnWjFXQl+WT6h/WJMlT6gSQQ7kXHYForZG+QNuXPBHx/Mj5GO5WoDtWSCWvz5Rj6GorJWsD4rDDC7l97mNbTaFS1GZUnw0JAJVYDO+X5ABySWiJR2vDLjGwM/iq5S6VykmWSaVgG45WwRi8bully5qKkgG/wuH2uzu1xeJK0KFh28px+rYHZoPJ4ehLEC4e/ftHbDe0iHSYI8IT+GOV8ITyjSq6mLqjUgxZ3BUl4F/IUdfQ57xukxypUAGJN4EgsQSDfkc94U1P8PlRNKwkNsLiPTJMUuADxkvgs0lQTNek/eSoHuKhcW2cQGfptRLBNFbXdkjHvHtlK/pMLz1y0hRJofKrZZt82hP5Cjxuj1gmBRZinILM24FoNqFqZksxGCGw1sZsLgvaM7ji0rnf8GYok5sBj/DAhNUmylUuW/J/r7RlLtDRoGXb4RUwzgnd2eLUCwpUEFIHNuv76xmzEzHtMBd89wGgeukqKLeYix+kTz7HQ6qfUaFFBUBipQ7fKCKXZlFN8+Y5vu37ePI+MUrNTgjY/t42NFxJBDLB2Yj6GHqRlHKITs0FKDYa4e5J7/E/KDymY+ZN+Rb65gSJMs/CoH1brFq0w3SR1/2jB6xSQdIawmJHSoxI84VCW6FFZIJuHYjIPs0SNKff7Cs9jI1QWgKJKVAvZLgg2bt16RadfLJar7zX/wB4Q08qckEAgqqDGoNfPlI/fOKTJmKmrpUlKXHm5sMHGzb7e3N445yb0aEzWSwzG3bnYbiO5s9IIFRckbbbg/veMbULntSZaiS4UQPuqLWODb6bx39kWUElixZA8xVcfDjNsjkIfij2Ovg0lTkILKIDuxHRsiLlTkKspf13w9/lGDp9NMN1KQrkDkA5cEbjYG0XM0ak0utF1dcC4uz7E8s5g8S7FXwby51IqCkkC17d2jn7UlnUoXYWHO0YktAZJqBBUHSQQUOX53/SL08tfiKQSmkYwpw7AtYjG0LxLsK+DX+1pGFJtm+OQxHM3UEGkgEEeXzB1bsx/doxEnw1pSVhlm7ouHIufxWhmdplKJILrSfILN1KXO5Tjr1h+JL2LaPz1kKZikkOGUkPY++PmIJ4qqmu/J074eEJ2mmAArKHYgFqrsHTfAdn/KOESZ1bgSykvd703sQz4OLwKCa5HtNEFSgfKSAPiZNuhYg2P/b0jn7aqWopUQWYPcWV0v13jjRzAfhPIBScEYFm6tbrDknh8oOnUTRLQq5JU67EKBKEiomp2tcb3iaV0x7fYzwfSI8qVPMBUAkG6mcBgds9Mxs6/TomKSEpCZaHpSkMmo5U3PvgRzwXWSE0nTyysIJabNsXYCyB9SfSDLmuSTuXjp0NJt7pETmkqQRJYARK4CVxVcdZiG8SJ4kArivEgAZriFcKGZFoWdw3rAMMpRGLmIl9zA64lRgAJOmUpKssCY+ccY4xMMxW7qYb25DlH0LvHiP4m0xDujBIKsZYpNmsQd94zmux+sGcriSUlIUkoI6kW7bixzBdRr5UxN7gkhwWP7YQnp5CVSlKIcswBvboe94xxWg2Jb5xKjFhdG2pwqpC6g1kqx2tm/QRczUkgOggvUaS46i3cH0aM7R68qLFs7kjo0aCTh5R/wAr+/TMJqhpnK5wW9csq3unptuP9oQ+ysVUqIY+Vxnld/R2jWCUNg3te2f7mBhCCCeRbPz9IFKgasxpilhnfpm/YwSXxSYkZP7eNOXJswLA46eotsfaBK0z5A/PAa+3rDbi+SaIjiTgElT9DaKhD+Uc63iROyA8np5DeIAa7WLbLAIfrnvBNQhSZgRSopVasuwLnyvz35wbR6+oCkgpO3VmuIQVxGmeZfmufvfda1vp6xy7pN8HTVI0pmpDhJv1JuGvbf0hWZMoY3CVMyvNZTEDNsl/nHPGtOVeYAvSMXquAbZcJu78uUCRqmCpj1SqXUgkOGbpSzXcHeKjlWJstSHQAVgLDu3Mv6vteCTiAhIWXD55lOWthnt3hDS6OXMDVrAc0qSXNKvMKw12dmF3eDamWtBKfiKD5SMsRks2Ra4vmKddk2+RkUpXUVWVzb7rMG3GPaOZk0onWSASXNNyb3Dbgg/IwFGnUsS/JMKk1EFiz+U0lyeX1h86KaCmYoBKEpFVViMup/icBrM/LlE4Kyy/tHiEWIBSp1Brk2KTYYSKtneJotCSAFMvLKDhVg9muC/UgvBRr9MhylKpx5K8qKj/AKvp6QGVxKcbIAlAuwlpCS3+Iur5xKUnwgbiuWNq0S3TNUtMtJS4RMLFyA5b0DNCul1UsCkrKyMUAsTjJb6QWRwdSgFLUSbOVG5zmHdBwxCFvlsMHjWOg2smctVejM0swKJRK04D/jUts5YfTEbEngwIJWBUp3CQw2x7Q/LlgFwljhz/AGgtR5+3946I6MY5M3NsmmlCWkJTgR2ZkDLf7xVUakHfiiOVTY5Ko5KoAKM/v8v1i0Tuh9oPo9IZgVQHIu27dIAoEFjaFuV0XtfJ14w5H2ifaBzjkqiVQWKjsTeReOhMhZaUnIEdJVBYUMVwjxbRomoNQuAWLO4zSRuIPVF1QWFHzZUxMlZRek4JyOh9YLrEKZyAQNw9u4j2PE+HVmoBKn+JKgLjmDkHEIT+DEZRWOT3HYi/uPWMZLNlUmjw5LH4qX/pJ9jHWk1qnaq/Xdo9X/LZJ/8AtpP4Zgpbsbg/OMvifC5KA5UCf6b+tmPyh7uxbWheRrAu2L354y4ttHZ1KCCVfC7Fxdi2d9h7CM2RqZY8vhgh+oNuuYNqJEsoBSpSVE4+IOPRxtCaRXorUyyhJVKUS5uBf2/fOOfti2FctWQcGGTVSUJKUqDOGL3AvYOfSA6dUysCYFAhgSPqWzBaFQ1K1bhwojoUxIAlCWvndyc87RInAzc0shSVDNIU/YFJB+YB94mp0ZnKlzU/EkU26MQWONxneGxxHTJuETZiuZplgjrdZPtHM/8AiVSQ0qTKlgv93xFd3W49hHNU3k3cohpenmJW6lUJCRm3q+P9hC4kyASVLSXBDOpVj2LNkN1EKoMycqqYsn4QcDJ2AsI15vCpQmflmNIaDa5Mp6i6FJOp06UqJBUR8KUikk9VtYD84VVxdaSSiVKQSAbIqI2yp+W0a0/hCVEMghg2wi9Nwrn29o2X09EPVMVXEtRNSSqaqzWBKRe2BF6bhpWkqUS4wDd439NwxIBxBVIASwsN2IvGi0kiHNszOGaAMQQ5JEbKJSQQ6gCNhtCklSQC4/faIhUWopE2zVCRsH7xQUdz6Rny5zPHadR6/KKEPVxdUInUHaIJalXy3yhNlIdKo5K4uRpiwclizEg0n1wI0dHwlSncpDbMSSOjEN3vGUtaMTSOlJmW92cCHdHoSssM8+XUxt6HRAI8mb+Zz/6iOkSlAsQRzVdj8vyaOef1DfBvHRS5AaHRGWsKcJP46rNyYfvMaWp0kuaHWSTsoMCPUBj6wJZCU3WFDYEWHY3vGPq+PIQfhLlmd/d1FIzsA8Yrddo0dcMX4hwpSXKD4iemR3H6PGZ4nOCa7+JSS1MxKunmHySCPePOajjBnOkJsCHJN7YDOS193jojqyS+5GEoRvA7O40kfCCe4aOtPxhKtiI8xNnKJNhQGwRuxbmW/KGBKFRBXTySkcyEjfD9NonyS5K2I9kFRRVHjlcQXXLpXUKSC5sGO9t+nKNnQ8UqVQopqZw2458hiNY6qfJm4m0DBUmFELgyVxbYkVqdIhbunP79Yyp3BgB5CodlEDuxJHs0aylxwVwnFPkdtHldZw9TORKUR+JNCvQqsfeMbUzJaLLlFJb+puzpLGPoLxncR4fLKFKou2Ekh+7ZifGuwcrPEydchTOkEi4vffJ3FzaND7KiYmoEhQwXJsdrnZzGcrSS2Zctl28yPL8t4v7Cuk+FOB/pUQlQ94mUemF9h5mjBN0IPU/+sXApU3WAABJIG4LxIW19/uO10ac2UOeRtDGn01VNn7xrDQBh0g+nkhIYRutLJg54E+F6a6gRaNmuFgQIuuNoxpENh64GTzMDKrQEI5mBsAxnP92OR6ttHCpo7xyATi/aJbGkFKh1jkrikadT9O0MfYjTWzpGS4a9udohzS5LWm2L0k7fnHQkcyw52942eH8OJKaVXwzpCwejllRtytH8PiClQcBSiqUT0skpV2eMJfUdG8fp+zzum0II8orLOKQp/R0kH3jc4Xwoi60lItfzpUPRSSB/1CGUaRJVY3HxF9OopP4VWFvnGxI04TcAOckJSH9o5pakpcm6go8Gb9kBUSQlTC5ISR/mSzv1cw1pZApwBmwb9TDjDL+vbnC03UgA8wzl2Z8EEhjEFFpfHLfHztC3EFUh1sUOMglz2BtgXIMd6mashhci6VMKegIqBIvHjeL8bU65aHC2ckrJTyNKUzFHIx8oqMXJiboa4wQU1EmjNiWbqEh/cR5niMwgPLlYNleVSCD/AIiCDfaEdUC9flcgOkoICtz/APKU/KMTUaoBakhFXNkpDEgFgQ7WjqSo527CTkrUfhJFyQGOM2Kj7e0Xo0hVhLUhT2OHa7F84bpFL0/hoJSrzBjUQ1Tt5XwUt8o4mTgEuRQt8cy45FsPjnGcnfA0q5O54Mtdz5SCkk7EuSDyN4YnDxUApTUpJS5BbfILcxg836xWmngy1pmMfEyALh7JKdyra0Kz5SpaStCCSFBKqRbmFtdgW2xyiOfyUNStQfMFIImIDgMCVJJyMg33Buzc47RJJIUjykBlIIYgly5e5G0L6ekBRSVElnKmdDuwZLAhyMXFfSG0zgAVMxdirqBe/a8S/gQxwniJ8UoKieQO1se4j0QXHgVasmYyUmotdIv6w7qeK6jTpdRtsFB3jfTk1ijNs9TreIIlh1qAtYHeA/zSWQ9Xpvz+kfPpvGJ8wmoOSXAYdzS45PDv2fxABUQXdiRf4g3RyRt9YqUmgWT3cjVJVgvvFy9QlWFAx4VOpmSEKKyXBsQxF2DfrBeF8QIQCZjEm7bDru1/lC8jqx7Uet1WglryIW0vCkIqBuDt6vFcP1wUhyoO7X/fN4ZrjSLUsktULjgsj8HzMSGaouLoR3XFFcCeKUoiN7Oeg/jFmezvgZxln9I58QQEqJx+UXLlhQNiTEOVFKLZ2pb4i0pKsg+geOtNpiQSEpJGUs59jD/CNOVqJEtRpLFIKA3eq4jGeqkbQ0WxFUkbn3t7vDuk0NRFJS3RSSX7CNr7EVzAZUtSSPiQpRD8gMD6xoTtCQahJUGDtUQ5GwKQv5tHPP6hvg6I6KXJjz+GEqpVLKFhqT4dlvsrzXjS4bozLcl5RbDsCe0xIDdAoQ5pNQZ0tVUmaKT5QJpJfn5iMesaiCaE3mvZwaAT/is3tHO3ZtwIJ0lbkygm9xdKVf1AoUpI9o0ZGnSnCQkH8PMdG+cGwLW5CzdrRyz4Z+8MRFg5B9re/wCsCqL3T2ZRf5ZilgsUsAepsfWEtPq5Uy3iSyrDA3tyDh/SE2A5LWzuS3JX0eM3jOs8FPiC6WYhF5l8FLbZucQHX8SapJIVsGSQ3Vys3wY8H/EnF1y1AMpSbeewfm7JZ3+saQ03LkiU6GOLca8ZNJmoGCKkF0nOVLLd483rNcuYotNBU1yjxALPdTMPkYVmahar5IcupYVSOxMNy0gAoWsOzPjLjG1jbvGspLTRlmQlxDVBKCxJmKKklTFyQCwpzmz9D0hbS6dZAdFZJQVEGlkjsbs454hDR1rmvWk0Gm7gG11c2YfONlBIPilSWBAABViwvZmyGhS+0Fk7rDrLeQA0h3d8EdsscNAAF0EWJC3LNlLMbFkmxB5g9Y5VKT4jsUBjSA+Lg1DdJvfa8TWIWJiSkp+CxcgFith3wPXaIKYfwmlhavKoOupA5pc/oQR1i5H/ABJb/eUxNIAHxABuVr+hiSpg8MyiqlRu5uwIIcZBFk52HSAnRgSgoKCCAopUPhIZykF7XO4wYX5EOauZQEMmqogEqCSahlJ52c36tAOLzUoCnwvY+lxu7/SFZE8mW61BW9O7gZ2qsccoS12rRM8NJKkpKh3ANnv+7Q4xdibwei4LK8OSmzPc877F8wn/ABhqR4KbAqqsD2Y/UfKNCfrEiyVVAUgF87E/MRj/AMQ6pSqAhH3lBTOVWZsYFzHUpIijz82etksskufQ9Om0aPhpSEzErBPlBR1H3ge3SMCalQPJ2NveGUzyKRS5JLKvh2Yc2IMDiJM1ddq0zUspTZDpvkbgm8dJ1I8Mgl23w4ZrgnqIw5803fL/AE/3g6pbI8xN29PT0HvEbMFKZocN1OE1AFx2t29oaXxZZmeZRpxTYY6fLEYssBwUDnuQB3gU9wAFeXf0NxC8abFbo9D/ADYj8fpf/wDUSPPmarZx2eJE+GIbj6iEKy1oKmUSbEdv2Gi5cgGxVT0VD+m0ikmtFMwD7qXqPo142nrJBDRbM4qTSDgvtj1MaHC9Apa2ZQfBpCgfV29IeRowoupcyWVFyFoJB52VDsqV4IK0IQtCSHUlkG55OXHaOaWu3g6I6KWR3T8OSl0zpSjaykytsWVdj6wvoEATVJlrWm9vFQlN85erHSNTjWhKpSVhMuWpJBNS1M3IfdJ7vBJPCHNc2XpyC1wkueVzY+0YuzSzjUaOYoFU2VIKyQETEkpL7XZzjG/KHZfDUhYmU0ra5Son/uDQzLloCQBTTakDFr22gpuMv9YdCAKkipykVbFt+ZLFjHFIDkpRly1z8kuY6nagVAVJBI+F7kcx0zbpFTjTcBxgh2bsIQBSmoNsRjmPXEKyJTYcNa9QDdHNxBZQDO5xtf8A3jO160EBVRqQ7JBUASdlMcW5HO+IOQG9bMsElYSD96spxsCLvHkNR/FMsTFypqA6Q1SphKiOdSUtjru14T41x5Kk3WBNQrzEJUseXIAUMNZ/nHlp3EzNWoiYUOLFgm3IkZ9TGsIe2RKXpG3quK6VU2rxFhbMAaiL8qgPe0ZfF5qpstQFSL4UrPQgPZ+94zkLKUqSVKdSgApIqPdgXa2+0CUtNakzZhZSfKQMUEP6uxzaLep6iZ7exZU1a0gCUEB1pKiAmqnY9bZ7w3M00ubLDv5R8TsQwNjzux52MCRrVOcKSAVunYKJSLHoHtHMulCUFyAUHxEuSHYDxP6Q4N+oaM3YxHQcOWkLAS6leYKcbAkAEb2PSCS9NWKSKUkuAVN5sqTYWF9iOUMrQoFFExXhUnDqJKQ17WcOcem0HQoKWuYukoACTS9YI+8Esz3SD2inJ8k0LajRlSwkqKWBuUpJpP3anfY+ihzhgqUSlNlB1EljYA0uMO+ejHvHOhCvPLUwSk/GCXz5VXFmZj16XjuXMTTSpVJKqbPa6iO33h+7w2NIX4hoFu6GIAUElJAZRex6X+uGgmmmKFSQEsGdFx5m+61mI+cF0/l8hJNmyNjYsd/09sLVagpmClQZ2qHRs9HhxW7Ang74hqnYsW2P3k5CuQ5W5wPQSUpKZi3VYKQTyPrkEQrM0gmLJExJTVcubvcgDGbPGtrAgS6U2p+EOWuwO1wb2jdfbVE0XxFOFj7pILM5DOVX9ngeu4h4qWQSSCnm7Br9C1o60dCwpCysqIYswIfdLjZoBL0IklKpazU5SsGwN7HphjtGar3yVTFBo0FSaioWFQJe7l2+XvDfF9InwklKimgqAfHrvcYPd4JqJSJsy6gCxJ6nZ7iCztClYUFEkeZiDYHY43t6CHvyrCkedVpkKHlWXe5ItvcfKFETFKLHAz6RvDhiXFMtVODckKIsW3f9IT+zATFoTcZvmxNj1HtGsdRMhxoKnihK9ms4PMZIPJovikjxJqUDy+VLj/x5sLWgOjkpMzzIZrH+4wY19VoaihaSCEl6Czik+Y5fkW6mM5NKWCksHnjIULNsNjlrjGxtFxpq18tJZiG6q/WKit0uhUj7/J4DJCXTMKSfuqYgcwGSD8zGWvhwkzQlCwXaoBbAvyfeHtZoFSZtSqUSSpqissOm5B5CHdRwLTqImoCgosKkpKyerXA7kRxnZY1qNImkGZpgvbyBz603b5QlK4UlSVJKFWb4EqSxz5gZt43NGqwuu1nWKSW9BBlquG9YqrJsz9PpwEhMyXLWA16QOzg4PqYbQn4ksCgiyejMQeYjtaxUz7fsxwp3sbNvDEcSkUhgQw2YC3YWitQag10nmGdsfvtFqcEWz097wHiE1dIMtiQrCnAZiC7XO0IYlxOeJSUGYgzA/wAXJXNVglNtzBpPFZSxZSSDYgOXB2DWMKzP4gQ5Q8sqS1QCi9+VSY8zx/iUiasHxvN/jQGbBBcjPSHGDbE5JGpqOIy6CnwpqGFgSTb+kVFP0jxE7+LJ8yyZSSegUWA2IF/V4e8WYlRUue8piXpDd3djGGviUxM2ZSorcE/dA6PfltG6jGBk5NkUtMxJmTgUKUu4uH3Zi5Lsb2hebo0KUAkpAqU4yaSDs/men0fpFagLCEqUQVFVKgpgAaXJfBDWxsYBKBpCFhqlmhRCSQhi5+bxlKblwxqJemCglCxLUSgsKRkF75c3a52MLicpSgUKqUorsUkOPKCBa9mt2gs7WhILFUsmWCKt6WwcHcRxKWLLClUhMs+b8RBSSOjB/WBdgDkzkLSsJKUklFJFk1g3OHD4MQEGbSGClIKFoCmDbl2IYjfs4vF6bSS1LWqlK71VDJe6i3NnxuHFzAtFJHjLX5fECi6mNOGAIPwuxLH+0O1kljOlmuyq1IIdC0BnP3RbY/dPPNo6S4tMpIAF3IZqiFvmp0l74eJqSpSfFQR5kXQbDdiO5f1u8dKlqZargq8wSfhU11N3dXvEDQXTuFGwfBWzP95z3Cjh39IRn1omKBNlJuTcEkAehukY5dYuVqFBL4QUF9wCT5M7AkX+sSetwoLAZQIfHlNwArobh+kCwwfBn8T1tZQxItmwvuOhuPURnapJUsFPmKmFuQG/72gGpWUqKJj2NjnseWCDGl/DbVuq4Li/LBIf6x1UoqzK7YxL0oTSZaQSDcGxNiRvhx9I7Tra0TKUhVQBIYOks1Q5jfv3hXiMsyk11EKJYs/mADg2x6QvoJ6LlIKSRc3LXfH7xCkryhrGDTnLAnSyHS6TYi4pIt2uf2IyBr1LUxpFy2GuXONukelTOlTGQoAlqXszOCC/ox9Yw+L6NErUpYFKFA4BF74JccsPGWnNN7WslSTqytWmZJDE+XBYvsBflciOOHa4qW5LgZzgv+/aBayenzecqdV0sws4f2aM/RalKC5D2aN1G4kXk9LwpblNZIT5mKW8wfKhkEO1ucXxyTQSoebxCWL3DMSGe8Z/D9RTLcpNIWkg8zuOmXhjiqRMNiph5gxfzNgj5WjFr7y08GWpZFsE3A3L4I5xr8HMw+XBAPR3BIPp5r9YrwK00rJCiElByEMHCs7n6QXhSzJICvMoBTEA3ckAdiefMw5y+3HIksnn/GAyz7m1+sXD+l0CFJCioAlyQ/UxI13RJpn6T1ev00yX/wAUpU1wCKlJXgGkAkEPBtNIWWP2glNiAEJYjbrDPgpQryIAfLMA/YQUdmjjrs6rKqILG45x0ggmM7inFUy5qZZd1AMwcl90J3bdRYDrs0ZrNhzcDfuYLQHQBJN77P8AmAYpKTuX7CEZepl1LFfnClWUoOeZAdwl8YhDiPEEJQpFkulQd0+VwQ4/e0Ct8DNXiE/yEVhBG5Dt/lcVfOPOavjS6CGTbJUwdvveUEJf0jD0M+lDqn1JJNIWwbYMSp/SMfi+iQs1zJzDl5W+Qf6xvDS9sylPo1f5gJoUlSpawbGkC1sO5JPtGTq9NIQCUIaYAabkl+QS5BMZKdIJfmeov5WNicAb3L/SFp6SXqI8QkhJDimkgMW3+I7/AKD1fSJrsMdSVBvECluCXOAGFj63B5xlzeGzxNCrrQ6agFXCQRcjkw2eHuJyEFdMxbKMtkrSSxdRZu13fkOkTRKmSlK8RNXlT5hhsAj8I8wzGe58lUMTpy5lJDFBcAO5sSXbpn3gfEZSyR4ZSfMgi7fC7mk2aoHqC+zQjpdKZSrrIN2UbJKG7fF1HM2g2lDoCpanAUHqyykucAlnzE1XA+RfVayXMWEzUqKQVgEhhUSylEd+R29Ya8EOJAC1pSAFbW+JKnBub359IX1+tCahespli+HUWJVZr264hrhJUuZNW4+FKSQ2Q6SR0wesU+LF7OdHKTLnKMs+RaVEKY7sKTsC/wBekSdLUEky11haXe1QpDA9e3I+sdaBST4jsqWUhzumpiCzOwLCLUrzhJZPkDEAUEuT8n2/OJbyOsGdw/XOgJWkFQ8twzBPxJO4wT6NDyllExKSUqQu6Q5di4YFrEPnZ4QlVDUrYs7FiDgpBIffDwlrdZRMlussnkO4Bv0i9u54IujrV61UtZBChSVJvuHPLm31gPEZySmyyAxZLuHOfrHXEZ6ZoUQbggjqCCSOt4Q0SAQSaVJSLJJYl8X/AHeNopVZm2+BeX5iH7enON/hU9AKgohQCaU8uYvtdoUm6mWhaVIQE2FuRBv0Pf5wPiGoBNSQkEC4FiQWAwGLe8OX3KgWDrjqFUg1OxYgbOA0K8GW5obPu5aw9oLq1WAqZ77+0H4EghcxwmpIdjdxm1s4aDiA+WOaeX4ZKiAQAQoC+7W5Z+caHFptCApJTMALUlI3cDo12hTiJEw0ygHchrDbnu9ovh0w0rR8KwUuFAu1nz+8RzvncaYWDzfEJBSqmkgs5H5jpD3B6EEKYKWFO4JsGYgjfPePUTdHLnOtSQF0lJ5pYpYgnBF+7x5+dqQlRSpioFKaqRZINhbBIvGsdXeqIcayO8ZmJEpFKQy1GzBhS1wALPHmp2oUFW8rO1/rGzxjUOCxFUs2vkE7+8YFRUvF1HA/KL0o4FLk29Hq6lpf4cdeb/X3huVqggLJBc3ZRBALuA46bR5+6CQoEKSbvGvw9AmJpJ+J7At8IB/Mn0iZwQ4tiVAN1IJJJu4/SJBVqDm25iQ7FR+qzcWAfaBqXce0XEjnOkHPkp+KlNeK2FTZZ+UJ8R1lAdNLsySp/i7AYiRIErdA8I+d6xM9ClTnEkEuoyyT5XuwP5wn/EmoUqUFJmlSX+G9+twL2xEiR0Rio8GTbZ5zTaap6lMQkkDI6D3f2hiboSlExkJJISEi1nyL79egiRIw1JvcEViySVCWiWlaSkqKXLk7KZTA2Pk25nEZvGpahqqUG6he5upmdyOV/eJEhQ/y/Ub4DfygzA5WbEgKs4pBJGPW1j0g0rVq8UpU4DKSohjZiv1Bqx1i4kCe60x8CM7RLua6pSVBKVCxAUD5mfcloZ1MpHhImgqT5kuE2Ch8IYbG4B9OsVEh3dCQPT8SImETBUAlqSxSz2OLuCMweQs0tKN0kqSLC3Jz3b84kSCSSGg0ogJK1JSSBSoAMeRu9+V7Qlo59CKnKpJAy9QUASSOQxjmYkSElYm6RNQslNQmkCkB83OCQ3Ipf1jzs5ZCgpSUkl2AwGLYYC8SJG2kjKR1Lnuu4DC9xz2jaMySUVUN57gYLC+RhmtEiQ5xWAizDmJBqQbColB3ucdI1ZSJBlqliW7kkEu4vZjkW6xUSHISZiT5RqUl3pqPoPz2jR4VqAVNg2He56dcxIkVLKBchJE8omCWpjcg9XekvzufeNPjOpKaDS9T+ewUwqe7Zf6RIkc0kt8fk0XDH0aqqkOpKi9rEE8yQO3zjynHlLTqXUQXpxgs2bRIkLQVTr8hL/EcnJRMSkKsA6lFg5GwGdx/pEKcPQlK1TJZsGZJyf3eJEjdcMljXFFonklUtlgeZQa7blmcwlwaV5zUo5ItvY9LbRcSFxBoHyB1klVavDPlezm/X5vFRIkUpMk//9k="/>
          <p:cNvSpPr>
            <a:spLocks noChangeAspect="1" noChangeArrowheads="1"/>
          </p:cNvSpPr>
          <p:nvPr/>
        </p:nvSpPr>
        <p:spPr bwMode="auto">
          <a:xfrm>
            <a:off x="155575" y="-1812925"/>
            <a:ext cx="5686425" cy="3790950"/>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8676" name="AutoShape 4" descr="data:image/jpeg;base64,/9j/4AAQSkZJRgABAQAAAQABAAD/2wCEAAkGBxQTEhUUExIWFRUXGBYbGBYYGRgaGhkYGBwYGBoXGBwcHCggGh0oGxcYITEhJSkrLi4uGB8zODMsNygtLisBCgoKDg0OGhAQGywkICU0LCwsNCwsLCwsLCwsNCwsLCwsLCwsLCwsLCwsLCwsLCwsLCwsLCwsLCwsLCwsLCwsLP/AABEIALcBEwMBIgACEQEDEQH/xAAcAAACAwEBAQEAAAAAAAAAAAADBAABBQIGBwj/xAA/EAABAgUCBAQDBgQEBgMAAAABAhEAAxIhMQRBBVFhcRMigZEyobEUQlLB0fAGFWLhcoKi8SNTkrLS8jNDwv/EABgBAAMBAQAAAAAAAAAAAAAAAAABAgME/8QAKREAAgIBBAIBAwQDAAAAAAAAAAECESEDEjFRE0FhBCJxkaGx8DKB4f/aAAwDAQACEQMRAD8A+q+JFeJAiqOao6jnDeJE8SAvFVQAH8SK8WAlUc1QDDGZFeJAqoquAAtcVXAqolUFgEriVQKqJVBY6C1RKoFVFgwWOglUW8DeLeFYUEeLqgVcXXCsKC1RKoDVEqhWOg1USqBVxVUG4KD1RVcBqiVQtwUGqiVwGqKqgsVBq4lUBeI8G4dBqolUCeLqhbgoK8SqBBUQqhbgoLVErgfiCOSuFuCg1USAVxINw6M9fF08oXXx3kn5x5waopFwW7v9ItesP4T3Clft4ryroja+zbV/EB2R8zHI4+r/AJfzjDOsI2Pu7b7wOZxlA3U/QP8An2ivIvSJ2tcs9F/Ol/gEUeMr5D2/vHmF8VCm86gOif7xyrXjJmLT6Wvyg3f3IHpjxlfT2P6xauLTOnt/ePMnXDbU+hBg0rVFrTEn0P6ft4l6lf3/AINI3TxeZ+0/3McK4yvdQHoP2IyCpexltyuP7waWebP++sQ9ZdlKJoHjS2er5CKPGlfj+XKM1MtTf3/tFqlkNZ+d/wBRf2heVdjo0v50v8T+g/SOP5yv8f8AbvGbqEkgEI9iL97fL9lWlTv4avQDl3hqafsGjaPG1v8AHE/nihmY1xnkfQdIxiTvLWxPt6sIoJF/Ksdz16EbdIdsDVm8ZmZ8U8vhI7taLRxyY3/yfKMiVNCgzG+HLAEdQf1juZSgl1OQcAKY4LX9vaFbCjUHHl/j/fz7x2eNrt/xM8xGEvWggBz7Y599s9Y4MzkU4G7O3O3cesLI7RujjK95zf5f7t846PGl7TgroxeMJS0soqBS5cUgKfqW59P0iVJsfr5b5Iv6b74gbfYY6Nv+dTMlQb1+kUn+ID+I/wCoflGIZgDAgvyDB2yWORbpEUJdxU5H3WzjN2ZnxBvYbTeVxslmW3er3sIh4sf+YPdf/jGSqUkpD2cAAuA4AIBZ+iRbruIDM04LBLrNz94CzvldsGFvfZWz4/k2zxk/jH+r9ItPGzzfqLt84xJsi1SkhiGstykp3YElzm9i8LiQpJpQX5EsHJ77Nk7dIN77E4fB6dPGTzz6ezm8EVxdsn5/3jyOoRMuAbZIqSW9j2jtEmbSCBY4LG7DtzhOT7Cvg9T/ADm1iT2vFJ4uTuY8r9jmKDgA7ilJPfaAJ0UzLki/3TgBy97Z3g3fIV8HrzxsuxJjg8dHM+8eTEhfsHtkdGftaKmlaTl/Ui4vcN6+kPcL/R6pP8Q9T/1D9YqPHnxTewiQ7JybCdDOsHAAwCHb5xPsM+4qDF3ure2IqRxEKTVewNrk+lusV/NpbHII2I7D844nravRptQyjTqDvMXtgD9TBfsyj99eNin/AMYV/miNwqySp2taB/zVORVYgEdyRy6H2jPfqsqkHVouapv+kxwJarsUqA/EhQL/AL3gR4wxTSCQSRd9mb5/WBr40rxaafKyTi989RmKUtVi2oZMspL+GjBcpDHnuIhWokjwiQMEFLFhyBB3jPHEZjhiDvi5DPBdTxKYmoDLFrb3b6fMRVT9/wAhSG16hQ+GXsbM3p0MFlT1HMsj/Mm3+qM2XrJpCWQXYAsObF7e0XInTVOarAOORcL9mdMS4v4/UKRqrVyt3/WOCpY27kEN82jGmImzGIU7WsXPQ2zfeCS9GsIKbipnZ326QtlctAaYnnkv0AN/8pjiZxFIF5jPgXjK0mnWjFXQl+WT6h/WJMlT6gSQQ7kXHYForZG+QNuXPBHx/Mj5GO5WoDtWSCWvz5Rj6GorJWsD4rDDC7l97mNbTaFS1GZUnw0JAJVYDO+X5ABySWiJR2vDLjGwM/iq5S6VykmWSaVgG45WwRi8bully5qKkgG/wuH2uzu1xeJK0KFh28px+rYHZoPJ4ehLEC4e/ftHbDe0iHSYI8IT+GOV8ITyjSq6mLqjUgxZ3BUl4F/IUdfQ57xukxypUAGJN4EgsQSDfkc94U1P8PlRNKwkNsLiPTJMUuADxkvgs0lQTNek/eSoHuKhcW2cQGfptRLBNFbXdkjHvHtlK/pMLz1y0hRJofKrZZt82hP5Cjxuj1gmBRZinILM24FoNqFqZksxGCGw1sZsLgvaM7ji0rnf8GYok5sBj/DAhNUmylUuW/J/r7RlLtDRoGXb4RUwzgnd2eLUCwpUEFIHNuv76xmzEzHtMBd89wGgeukqKLeYix+kTz7HQ6qfUaFFBUBipQ7fKCKXZlFN8+Y5vu37ePI+MUrNTgjY/t42NFxJBDLB2Yj6GHqRlHKITs0FKDYa4e5J7/E/KDymY+ZN+Rb65gSJMs/CoH1brFq0w3SR1/2jB6xSQdIawmJHSoxI84VCW6FFZIJuHYjIPs0SNKff7Cs9jI1QWgKJKVAvZLgg2bt16RadfLJar7zX/wB4Q08qckEAgqqDGoNfPlI/fOKTJmKmrpUlKXHm5sMHGzb7e3N445yb0aEzWSwzG3bnYbiO5s9IIFRckbbbg/veMbULntSZaiS4UQPuqLWODb6bx39kWUElixZA8xVcfDjNsjkIfij2Ovg0lTkILKIDuxHRsiLlTkKspf13w9/lGDp9NMN1KQrkDkA5cEbjYG0XM0ak0utF1dcC4uz7E8s5g8S7FXwby51IqCkkC17d2jn7UlnUoXYWHO0YktAZJqBBUHSQQUOX53/SL08tfiKQSmkYwpw7AtYjG0LxLsK+DX+1pGFJtm+OQxHM3UEGkgEEeXzB1bsx/doxEnw1pSVhlm7ouHIufxWhmdplKJILrSfILN1KXO5Tjr1h+JL2LaPz1kKZikkOGUkPY++PmIJ4qqmu/J074eEJ2mmAArKHYgFqrsHTfAdn/KOESZ1bgSykvd703sQz4OLwKCa5HtNEFSgfKSAPiZNuhYg2P/b0jn7aqWopUQWYPcWV0v13jjRzAfhPIBScEYFm6tbrDknh8oOnUTRLQq5JU67EKBKEiomp2tcb3iaV0x7fYzwfSI8qVPMBUAkG6mcBgds9Mxs6/TomKSEpCZaHpSkMmo5U3PvgRzwXWSE0nTyysIJabNsXYCyB9SfSDLmuSTuXjp0NJt7pETmkqQRJYARK4CVxVcdZiG8SJ4kArivEgAZriFcKGZFoWdw3rAMMpRGLmIl9zA64lRgAJOmUpKssCY+ccY4xMMxW7qYb25DlH0LvHiP4m0xDujBIKsZYpNmsQd94zmux+sGcriSUlIUkoI6kW7bixzBdRr5UxN7gkhwWP7YQnp5CVSlKIcswBvboe94xxWg2Jb5xKjFhdG2pwqpC6g1kqx2tm/QRczUkgOggvUaS46i3cH0aM7R68qLFs7kjo0aCTh5R/wAr+/TMJqhpnK5wW9csq3unptuP9oQ+ysVUqIY+Vxnld/R2jWCUNg3te2f7mBhCCCeRbPz9IFKgasxpilhnfpm/YwSXxSYkZP7eNOXJswLA46eotsfaBK0z5A/PAa+3rDbi+SaIjiTgElT9DaKhD+Uc63iROyA8np5DeIAa7WLbLAIfrnvBNQhSZgRSopVasuwLnyvz35wbR6+oCkgpO3VmuIQVxGmeZfmufvfda1vp6xy7pN8HTVI0pmpDhJv1JuGvbf0hWZMoY3CVMyvNZTEDNsl/nHPGtOVeYAvSMXquAbZcJu78uUCRqmCpj1SqXUgkOGbpSzXcHeKjlWJstSHQAVgLDu3Mv6vteCTiAhIWXD55lOWthnt3hDS6OXMDVrAc0qSXNKvMKw12dmF3eDamWtBKfiKD5SMsRks2Ra4vmKddk2+RkUpXUVWVzb7rMG3GPaOZk0onWSASXNNyb3Dbgg/IwFGnUsS/JMKk1EFiz+U0lyeX1h86KaCmYoBKEpFVViMup/icBrM/LlE4Kyy/tHiEWIBSp1Brk2KTYYSKtneJotCSAFMvLKDhVg9muC/UgvBRr9MhylKpx5K8qKj/AKvp6QGVxKcbIAlAuwlpCS3+Iur5xKUnwgbiuWNq0S3TNUtMtJS4RMLFyA5b0DNCul1UsCkrKyMUAsTjJb6QWRwdSgFLUSbOVG5zmHdBwxCFvlsMHjWOg2smctVejM0swKJRK04D/jUts5YfTEbEngwIJWBUp3CQw2x7Q/LlgFwljhz/AGgtR5+3946I6MY5M3NsmmlCWkJTgR2ZkDLf7xVUakHfiiOVTY5Ko5KoAKM/v8v1i0Tuh9oPo9IZgVQHIu27dIAoEFjaFuV0XtfJ14w5H2ifaBzjkqiVQWKjsTeReOhMhZaUnIEdJVBYUMVwjxbRomoNQuAWLO4zSRuIPVF1QWFHzZUxMlZRek4JyOh9YLrEKZyAQNw9u4j2PE+HVmoBKn+JKgLjmDkHEIT+DEZRWOT3HYi/uPWMZLNlUmjw5LH4qX/pJ9jHWk1qnaq/Xdo9X/LZJ/8AtpP4Zgpbsbg/OMvifC5KA5UCf6b+tmPyh7uxbWheRrAu2L354y4ttHZ1KCCVfC7Fxdi2d9h7CM2RqZY8vhgh+oNuuYNqJEsoBSpSVE4+IOPRxtCaRXorUyyhJVKUS5uBf2/fOOfti2FctWQcGGTVSUJKUqDOGL3AvYOfSA6dUysCYFAhgSPqWzBaFQ1K1bhwojoUxIAlCWvndyc87RInAzc0shSVDNIU/YFJB+YB94mp0ZnKlzU/EkU26MQWONxneGxxHTJuETZiuZplgjrdZPtHM/8AiVSQ0qTKlgv93xFd3W49hHNU3k3cohpenmJW6lUJCRm3q+P9hC4kyASVLSXBDOpVj2LNkN1EKoMycqqYsn4QcDJ2AsI15vCpQmflmNIaDa5Mp6i6FJOp06UqJBUR8KUikk9VtYD84VVxdaSSiVKQSAbIqI2yp+W0a0/hCVEMghg2wi9Nwrn29o2X09EPVMVXEtRNSSqaqzWBKRe2BF6bhpWkqUS4wDd439NwxIBxBVIASwsN2IvGi0kiHNszOGaAMQQ5JEbKJSQQ6gCNhtCklSQC4/faIhUWopE2zVCRsH7xQUdz6Rny5zPHadR6/KKEPVxdUInUHaIJalXy3yhNlIdKo5K4uRpiwclizEg0n1wI0dHwlSncpDbMSSOjEN3vGUtaMTSOlJmW92cCHdHoSssM8+XUxt6HRAI8mb+Zz/6iOkSlAsQRzVdj8vyaOef1DfBvHRS5AaHRGWsKcJP46rNyYfvMaWp0kuaHWSTsoMCPUBj6wJZCU3WFDYEWHY3vGPq+PIQfhLlmd/d1FIzsA8Yrddo0dcMX4hwpSXKD4iemR3H6PGZ4nOCa7+JSS1MxKunmHySCPePOajjBnOkJsCHJN7YDOS193jojqyS+5GEoRvA7O40kfCCe4aOtPxhKtiI8xNnKJNhQGwRuxbmW/KGBKFRBXTySkcyEjfD9NonyS5K2I9kFRRVHjlcQXXLpXUKSC5sGO9t+nKNnQ8UqVQopqZw2458hiNY6qfJm4m0DBUmFELgyVxbYkVqdIhbunP79Yyp3BgB5CodlEDuxJHs0aylxwVwnFPkdtHldZw9TORKUR+JNCvQqsfeMbUzJaLLlFJb+puzpLGPoLxncR4fLKFKou2Ekh+7ZifGuwcrPEydchTOkEi4vffJ3FzaND7KiYmoEhQwXJsdrnZzGcrSS2Zctl28yPL8t4v7Cuk+FOB/pUQlQ94mUemF9h5mjBN0IPU/+sXApU3WAABJIG4LxIW19/uO10ac2UOeRtDGn01VNn7xrDQBh0g+nkhIYRutLJg54E+F6a6gRaNmuFgQIuuNoxpENh64GTzMDKrQEI5mBsAxnP92OR6ttHCpo7xyATi/aJbGkFKh1jkrikadT9O0MfYjTWzpGS4a9udohzS5LWm2L0k7fnHQkcyw52942eH8OJKaVXwzpCwejllRtytH8PiClQcBSiqUT0skpV2eMJfUdG8fp+zzum0II8orLOKQp/R0kH3jc4Xwoi60lItfzpUPRSSB/1CGUaRJVY3HxF9OopP4VWFvnGxI04TcAOckJSH9o5pakpcm6go8Gb9kBUSQlTC5ISR/mSzv1cw1pZApwBmwb9TDjDL+vbnC03UgA8wzl2Z8EEhjEFFpfHLfHztC3EFUh1sUOMglz2BtgXIMd6mashhci6VMKegIqBIvHjeL8bU65aHC2ckrJTyNKUzFHIx8oqMXJiboa4wQU1EmjNiWbqEh/cR5niMwgPLlYNleVSCD/AIiCDfaEdUC9flcgOkoICtz/APKU/KMTUaoBakhFXNkpDEgFgQ7WjqSo527CTkrUfhJFyQGOM2Kj7e0Xo0hVhLUhT2OHa7F84bpFL0/hoJSrzBjUQ1Tt5XwUt8o4mTgEuRQt8cy45FsPjnGcnfA0q5O54Mtdz5SCkk7EuSDyN4YnDxUApTUpJS5BbfILcxg836xWmngy1pmMfEyALh7JKdyra0Kz5SpaStCCSFBKqRbmFtdgW2xyiOfyUNStQfMFIImIDgMCVJJyMg33Buzc47RJJIUjykBlIIYgly5e5G0L6ekBRSVElnKmdDuwZLAhyMXFfSG0zgAVMxdirqBe/a8S/gQxwniJ8UoKieQO1se4j0QXHgVasmYyUmotdIv6w7qeK6jTpdRtsFB3jfTk1ijNs9TreIIlh1qAtYHeA/zSWQ9Xpvz+kfPpvGJ8wmoOSXAYdzS45PDv2fxABUQXdiRf4g3RyRt9YqUmgWT3cjVJVgvvFy9QlWFAx4VOpmSEKKyXBsQxF2DfrBeF8QIQCZjEm7bDru1/lC8jqx7Uet1WglryIW0vCkIqBuDt6vFcP1wUhyoO7X/fN4ZrjSLUsktULjgsj8HzMSGaouLoR3XFFcCeKUoiN7Oeg/jFmezvgZxln9I58QQEqJx+UXLlhQNiTEOVFKLZ2pb4i0pKsg+geOtNpiQSEpJGUs59jD/CNOVqJEtRpLFIKA3eq4jGeqkbQ0WxFUkbn3t7vDuk0NRFJS3RSSX7CNr7EVzAZUtSSPiQpRD8gMD6xoTtCQahJUGDtUQ5GwKQv5tHPP6hvg6I6KXJjz+GEqpVLKFhqT4dlvsrzXjS4bozLcl5RbDsCe0xIDdAoQ5pNQZ0tVUmaKT5QJpJfn5iMesaiCaE3mvZwaAT/is3tHO3ZtwIJ0lbkygm9xdKVf1AoUpI9o0ZGnSnCQkH8PMdG+cGwLW5CzdrRyz4Z+8MRFg5B9re/wCsCqL3T2ZRf5ZilgsUsAepsfWEtPq5Uy3iSyrDA3tyDh/SE2A5LWzuS3JX0eM3jOs8FPiC6WYhF5l8FLbZucQHX8SapJIVsGSQ3Vys3wY8H/EnF1y1AMpSbeewfm7JZ3+saQ03LkiU6GOLca8ZNJmoGCKkF0nOVLLd483rNcuYotNBU1yjxALPdTMPkYVmahar5IcupYVSOxMNy0gAoWsOzPjLjG1jbvGspLTRlmQlxDVBKCxJmKKklTFyQCwpzmz9D0hbS6dZAdFZJQVEGlkjsbs454hDR1rmvWk0Gm7gG11c2YfONlBIPilSWBAABViwvZmyGhS+0Fk7rDrLeQA0h3d8EdsscNAAF0EWJC3LNlLMbFkmxB5g9Y5VKT4jsUBjSA+Lg1DdJvfa8TWIWJiSkp+CxcgFith3wPXaIKYfwmlhavKoOupA5pc/oQR1i5H/ABJb/eUxNIAHxABuVr+hiSpg8MyiqlRu5uwIIcZBFk52HSAnRgSgoKCCAopUPhIZykF7XO4wYX5EOauZQEMmqogEqCSahlJ52c36tAOLzUoCnwvY+lxu7/SFZE8mW61BW9O7gZ2qsccoS12rRM8NJKkpKh3ANnv+7Q4xdibwei4LK8OSmzPc877F8wn/ABhqR4KbAqqsD2Y/UfKNCfrEiyVVAUgF87E/MRj/AMQ6pSqAhH3lBTOVWZsYFzHUpIijz82etksskufQ9Om0aPhpSEzErBPlBR1H3ge3SMCalQPJ2NveGUzyKRS5JLKvh2Yc2IMDiJM1ddq0zUspTZDpvkbgm8dJ1I8Mgl23w4ZrgnqIw5803fL/AE/3g6pbI8xN29PT0HvEbMFKZocN1OE1AFx2t29oaXxZZmeZRpxTYY6fLEYssBwUDnuQB3gU9wAFeXf0NxC8abFbo9D/ADYj8fpf/wDUSPPmarZx2eJE+GIbj6iEKy1oKmUSbEdv2Gi5cgGxVT0VD+m0ikmtFMwD7qXqPo142nrJBDRbM4qTSDgvtj1MaHC9Apa2ZQfBpCgfV29IeRowoupcyWVFyFoJB52VDsqV4IK0IQtCSHUlkG55OXHaOaWu3g6I6KWR3T8OSl0zpSjaykytsWVdj6wvoEATVJlrWm9vFQlN85erHSNTjWhKpSVhMuWpJBNS1M3IfdJ7vBJPCHNc2XpyC1wkueVzY+0YuzSzjUaOYoFU2VIKyQETEkpL7XZzjG/KHZfDUhYmU0ra5Son/uDQzLloCQBTTakDFr22gpuMv9YdCAKkipykVbFt+ZLFjHFIDkpRly1z8kuY6nagVAVJBI+F7kcx0zbpFTjTcBxgh2bsIQBSmoNsRjmPXEKyJTYcNa9QDdHNxBZQDO5xtf8A3jO160EBVRqQ7JBUASdlMcW5HO+IOQG9bMsElYSD96spxsCLvHkNR/FMsTFypqA6Q1SphKiOdSUtjru14T41x5Kk3WBNQrzEJUseXIAUMNZ/nHlp3EzNWoiYUOLFgm3IkZ9TGsIe2RKXpG3quK6VU2rxFhbMAaiL8qgPe0ZfF5qpstQFSL4UrPQgPZ+94zkLKUqSVKdSgApIqPdgXa2+0CUtNakzZhZSfKQMUEP6uxzaLep6iZ7exZU1a0gCUEB1pKiAmqnY9bZ7w3M00ubLDv5R8TsQwNjzux52MCRrVOcKSAVunYKJSLHoHtHMulCUFyAUHxEuSHYDxP6Q4N+oaM3YxHQcOWkLAS6leYKcbAkAEb2PSCS9NWKSKUkuAVN5sqTYWF9iOUMrQoFFExXhUnDqJKQ17WcOcem0HQoKWuYukoACTS9YI+8Esz3SD2inJ8k0LajRlSwkqKWBuUpJpP3anfY+ihzhgqUSlNlB1EljYA0uMO+ejHvHOhCvPLUwSk/GCXz5VXFmZj16XjuXMTTSpVJKqbPa6iO33h+7w2NIX4hoFu6GIAUElJAZRex6X+uGgmmmKFSQEsGdFx5m+61mI+cF0/l8hJNmyNjYsd/09sLVagpmClQZ2qHRs9HhxW7Ang74hqnYsW2P3k5CuQ5W5wPQSUpKZi3VYKQTyPrkEQrM0gmLJExJTVcubvcgDGbPGtrAgS6U2p+EOWuwO1wb2jdfbVE0XxFOFj7pILM5DOVX9ngeu4h4qWQSSCnm7Br9C1o60dCwpCysqIYswIfdLjZoBL0IklKpazU5SsGwN7HphjtGar3yVTFBo0FSaioWFQJe7l2+XvDfF9InwklKimgqAfHrvcYPd4JqJSJsy6gCxJ6nZ7iCztClYUFEkeZiDYHY43t6CHvyrCkedVpkKHlWXe5ItvcfKFETFKLHAz6RvDhiXFMtVODckKIsW3f9IT+zATFoTcZvmxNj1HtGsdRMhxoKnihK9ms4PMZIPJovikjxJqUDy+VLj/x5sLWgOjkpMzzIZrH+4wY19VoaihaSCEl6Czik+Y5fkW6mM5NKWCksHnjIULNsNjlrjGxtFxpq18tJZiG6q/WKit0uhUj7/J4DJCXTMKSfuqYgcwGSD8zGWvhwkzQlCwXaoBbAvyfeHtZoFSZtSqUSSpqissOm5B5CHdRwLTqImoCgosKkpKyerXA7kRxnZY1qNImkGZpgvbyBz603b5QlK4UlSVJKFWb4EqSxz5gZt43NGqwuu1nWKSW9BBlquG9YqrJsz9PpwEhMyXLWA16QOzg4PqYbQn4ksCgiyejMQeYjtaxUz7fsxwp3sbNvDEcSkUhgQw2YC3YWitQag10nmGdsfvtFqcEWz097wHiE1dIMtiQrCnAZiC7XO0IYlxOeJSUGYgzA/wAXJXNVglNtzBpPFZSxZSSDYgOXB2DWMKzP4gQ5Q8sqS1QCi9+VSY8zx/iUiasHxvN/jQGbBBcjPSHGDbE5JGpqOIy6CnwpqGFgSTb+kVFP0jxE7+LJ8yyZSSegUWA2IF/V4e8WYlRUue8piXpDd3djGGviUxM2ZSorcE/dA6PfltG6jGBk5NkUtMxJmTgUKUu4uH3Zi5Lsb2hebo0KUAkpAqU4yaSDs/men0fpFagLCEqUQVFVKgpgAaXJfBDWxsYBKBpCFhqlmhRCSQhi5+bxlKblwxqJemCglCxLUSgsKRkF75c3a52MLicpSgUKqUorsUkOPKCBa9mt2gs7WhILFUsmWCKt6WwcHcRxKWLLClUhMs+b8RBSSOjB/WBdgDkzkLSsJKUklFJFk1g3OHD4MQEGbSGClIKFoCmDbl2IYjfs4vF6bSS1LWqlK71VDJe6i3NnxuHFzAtFJHjLX5fECi6mNOGAIPwuxLH+0O1kljOlmuyq1IIdC0BnP3RbY/dPPNo6S4tMpIAF3IZqiFvmp0l74eJqSpSfFQR5kXQbDdiO5f1u8dKlqZargq8wSfhU11N3dXvEDQXTuFGwfBWzP95z3Cjh39IRn1omKBNlJuTcEkAehukY5dYuVqFBL4QUF9wCT5M7AkX+sSetwoLAZQIfHlNwArobh+kCwwfBn8T1tZQxItmwvuOhuPURnapJUsFPmKmFuQG/72gGpWUqKJj2NjnseWCDGl/DbVuq4Li/LBIf6x1UoqzK7YxL0oTSZaQSDcGxNiRvhx9I7Tra0TKUhVQBIYOks1Q5jfv3hXiMsyk11EKJYs/mADg2x6QvoJ6LlIKSRc3LXfH7xCkryhrGDTnLAnSyHS6TYi4pIt2uf2IyBr1LUxpFy2GuXONukelTOlTGQoAlqXszOCC/ox9Yw+L6NErUpYFKFA4BF74JccsPGWnNN7WslSTqytWmZJDE+XBYvsBflciOOHa4qW5LgZzgv+/aBayenzecqdV0sws4f2aM/RalKC5D2aN1G4kXk9LwpblNZIT5mKW8wfKhkEO1ucXxyTQSoebxCWL3DMSGe8Z/D9RTLcpNIWkg8zuOmXhjiqRMNiph5gxfzNgj5WjFr7y08GWpZFsE3A3L4I5xr8HMw+XBAPR3BIPp5r9YrwK00rJCiElByEMHCs7n6QXhSzJICvMoBTEA3ckAdiefMw5y+3HIksnn/GAyz7m1+sXD+l0CFJCioAlyQ/UxI13RJpn6T1ev00yX/wAUpU1wCKlJXgGkAkEPBtNIWWP2glNiAEJYjbrDPgpQryIAfLMA/YQUdmjjrs6rKqILG45x0ggmM7inFUy5qZZd1AMwcl90J3bdRYDrs0ZrNhzcDfuYLQHQBJN77P8AmAYpKTuX7CEZepl1LFfnClWUoOeZAdwl8YhDiPEEJQpFkulQd0+VwQ4/e0Ct8DNXiE/yEVhBG5Dt/lcVfOPOavjS6CGTbJUwdvveUEJf0jD0M+lDqn1JJNIWwbYMSp/SMfi+iQs1zJzDl5W+Qf6xvDS9sylPo1f5gJoUlSpawbGkC1sO5JPtGTq9NIQCUIaYAabkl+QS5BMZKdIJfmeov5WNicAb3L/SFp6SXqI8QkhJDimkgMW3+I7/AKD1fSJrsMdSVBvECluCXOAGFj63B5xlzeGzxNCrrQ6agFXCQRcjkw2eHuJyEFdMxbKMtkrSSxdRZu13fkOkTRKmSlK8RNXlT5hhsAj8I8wzGe58lUMTpy5lJDFBcAO5sSXbpn3gfEZSyR4ZSfMgi7fC7mk2aoHqC+zQjpdKZSrrIN2UbJKG7fF1HM2g2lDoCpanAUHqyykucAlnzE1XA+RfVayXMWEzUqKQVgEhhUSylEd+R29Ya8EOJAC1pSAFbW+JKnBub359IX1+tCahespli+HUWJVZr264hrhJUuZNW4+FKSQ2Q6SR0wesU+LF7OdHKTLnKMs+RaVEKY7sKTsC/wBekSdLUEky11haXe1QpDA9e3I+sdaBST4jsqWUhzumpiCzOwLCLUrzhJZPkDEAUEuT8n2/OJbyOsGdw/XOgJWkFQ8twzBPxJO4wT6NDyllExKSUqQu6Q5di4YFrEPnZ4QlVDUrYs7FiDgpBIffDwlrdZRMlussnkO4Bv0i9u54IujrV61UtZBChSVJvuHPLm31gPEZySmyyAxZLuHOfrHXEZ6ZoUQbggjqCCSOt4Q0SAQSaVJSLJJYl8X/AHeNopVZm2+BeX5iH7enON/hU9AKgohQCaU8uYvtdoUm6mWhaVIQE2FuRBv0Pf5wPiGoBNSQkEC4FiQWAwGLe8OX3KgWDrjqFUg1OxYgbOA0K8GW5obPu5aw9oLq1WAqZ77+0H4EghcxwmpIdjdxm1s4aDiA+WOaeX4ZKiAQAQoC+7W5Z+caHFptCApJTMALUlI3cDo12hTiJEw0ygHchrDbnu9ovh0w0rR8KwUuFAu1nz+8RzvncaYWDzfEJBSqmkgs5H5jpD3B6EEKYKWFO4JsGYgjfPePUTdHLnOtSQF0lJ5pYpYgnBF+7x5+dqQlRSpioFKaqRZINhbBIvGsdXeqIcayO8ZmJEpFKQy1GzBhS1wALPHmp2oUFW8rO1/rGzxjUOCxFUs2vkE7+8YFRUvF1HA/KL0o4FLk29Hq6lpf4cdeb/X3huVqggLJBc3ZRBALuA46bR5+6CQoEKSbvGvw9AmJpJ+J7At8IB/Mn0iZwQ4tiVAN1IJJJu4/SJBVqDm25iQ7FR+qzcWAfaBqXce0XEjnOkHPkp+KlNeK2FTZZ+UJ8R1lAdNLsySp/i7AYiRIErdA8I+d6xM9ClTnEkEuoyyT5XuwP5wn/EmoUqUFJmlSX+G9+twL2xEiR0Rio8GTbZ5zTaap6lMQkkDI6D3f2hiboSlExkJJISEi1nyL79egiRIw1JvcEViySVCWiWlaSkqKXLk7KZTA2Pk25nEZvGpahqqUG6he5upmdyOV/eJEhQ/y/Ub4DfygzA5WbEgKs4pBJGPW1j0g0rVq8UpU4DKSohjZiv1Bqx1i4kCe60x8CM7RLua6pSVBKVCxAUD5mfcloZ1MpHhImgqT5kuE2Ch8IYbG4B9OsVEh3dCQPT8SImETBUAlqSxSz2OLuCMweQs0tKN0kqSLC3Jz3b84kSCSSGg0ogJK1JSSBSoAMeRu9+V7Qlo59CKnKpJAy9QUASSOQxjmYkSElYm6RNQslNQmkCkB83OCQ3Ipf1jzs5ZCgpSUkl2AwGLYYC8SJG2kjKR1Lnuu4DC9xz2jaMySUVUN57gYLC+RhmtEiQ5xWAizDmJBqQbColB3ucdI1ZSJBlqliW7kkEu4vZjkW6xUSHISZiT5RqUl3pqPoPz2jR4VqAVNg2He56dcxIkVLKBchJE8omCWpjcg9XekvzufeNPjOpKaDS9T+ewUwqe7Zf6RIkc0kt8fk0XDH0aqqkOpKi9rEE8yQO3zjynHlLTqXUQXpxgs2bRIkLQVTr8hL/EcnJRMSkKsA6lFg5GwGdx/pEKcPQlK1TJZsGZJyf3eJEjdcMljXFFonklUtlgeZQa7blmcwlwaV5zUo5ItvY9LbRcSFxBoHyB1klVavDPlezm/X5vFRIkUpMk//9k="/>
          <p:cNvSpPr>
            <a:spLocks noChangeAspect="1" noChangeArrowheads="1"/>
          </p:cNvSpPr>
          <p:nvPr/>
        </p:nvSpPr>
        <p:spPr bwMode="auto">
          <a:xfrm>
            <a:off x="155575" y="-1812925"/>
            <a:ext cx="5686425" cy="3790950"/>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28678" name="Picture 6" descr="http://awsassets.panda.org/img/original/serbia_croatia_danube_drava_confluence_c_mario_romulic.jpg"/>
          <p:cNvPicPr>
            <a:picLocks noChangeAspect="1" noChangeArrowheads="1"/>
          </p:cNvPicPr>
          <p:nvPr/>
        </p:nvPicPr>
        <p:blipFill>
          <a:blip r:embed="rId2" cstate="print"/>
          <a:srcRect/>
          <a:stretch>
            <a:fillRect/>
          </a:stretch>
        </p:blipFill>
        <p:spPr bwMode="auto">
          <a:xfrm>
            <a:off x="2987824" y="3789040"/>
            <a:ext cx="5686425" cy="28803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VODNI REŽIM</a:t>
            </a:r>
            <a:endParaRPr lang="hr-HR" b="1" dirty="0">
              <a:ln/>
              <a:solidFill>
                <a:schemeClr val="accent3"/>
              </a:solidFill>
            </a:endParaRPr>
          </a:p>
        </p:txBody>
      </p:sp>
      <p:sp>
        <p:nvSpPr>
          <p:cNvPr id="3" name="Content Placeholder 2"/>
          <p:cNvSpPr>
            <a:spLocks noGrp="1"/>
          </p:cNvSpPr>
          <p:nvPr>
            <p:ph idx="1"/>
          </p:nvPr>
        </p:nvSpPr>
        <p:spPr>
          <a:xfrm>
            <a:off x="395536" y="1772816"/>
            <a:ext cx="4248472" cy="4245104"/>
          </a:xfrm>
        </p:spPr>
        <p:txBody>
          <a:bodyPr>
            <a:normAutofit fontScale="92500"/>
          </a:bodyPr>
          <a:lstStyle/>
          <a:p>
            <a:r>
              <a:rPr lang="hr-HR" sz="2400" dirty="0" smtClean="0"/>
              <a:t>U gornjem toku velik utjecaj imaju alpski pritoci, pa Dunav ima nivalni režim s najvišim vodostajem u ljetnim mjesecima, a najnižim u zimskima. Kada primi vode Tise i Save, koja je njegov najbogatiji pritok, vodni režim Dunava poprima nove značajke, s najvišim vodostajima u travnju i svibnju, a najnižima u rujnu i listopadu.</a:t>
            </a:r>
            <a:endParaRPr lang="hr-HR" sz="2400" dirty="0"/>
          </a:p>
        </p:txBody>
      </p:sp>
      <p:sp>
        <p:nvSpPr>
          <p:cNvPr id="1026" name="AutoShape 2" descr="data:image/jpeg;base64,/9j/4AAQSkZJRgABAQAAAQABAAD/2wCEAAkGBxQTEhUUExQVFhUXGBcYGBcYGBkaGBkeGBoYFxcXGB8aHCggGBwlGxYXITEhJSkrLi4uGB8zODMsNygtLisBCgoKDg0OGhAQGywkHCQsLCwsLCwsLCwsLCwsLCwsLCwsLCwsLCwsLCwsLCwsLCwsLCwsLCwsLCwsLCwsLCwsLP/AABEIAMIBAwMBIgACEQEDEQH/xAAbAAABBQEBAAAAAAAAAAAAAAAEAAECAwUGB//EAEQQAAEDAgQDBQYDBgQEBwEAAAEAAhEDIQQSMUFRYXEFBiKBkRMyobHB8ELR4QcUUnKCshUjkvFDU2KiJDODs8LD0hb/xAAYAQADAQEAAAAAAAAAAAAAAAAAAQIDBP/EACQRAQEAAgICAgICAwAAAAAAAAABAhEhMRJBA1FhcSKhEzJC/9oADAMBAAIRAxEAPwD1uiEZTCzKOOpl4YHDMW5wB/CTAPmtA1A0S4wBqSujNy4imhSCqpVAQCLg3B48wrQsK6MTpJgnSUSSSZAOkmUKlVrbuIHUwgLElnu7aw4Me3pTwD2k+gMqJ7ap/hFV38tGq4eoZCfjfotxpJLM/wAUcfdw9c9Qxn97wR6JPxlYXNKmwcX1o/tYR8U/GntppLKbjHn/AItHoxrqh+Dh8lOXn8dU8msa3+8fVHiW2kmWd7B52qH+arl/9tR/wsHVtP8Aqz1P7nBLU+wOrYpjPee1vVwHzKoPatLZ4d/IC/8AtBTUezw3Qhv8jGN+hPxVxwoOpcf6nfQhHA5Uf4kLwyqetMt/vyqh3bIuAGzwdUZPowuPwRowNP8A5bPMA/NEARon/EMf/E6h92n5htVw8pYwH1SFbEn8Mc8rGf8A2PPwWykjc+hpkDDYh2rw3+uf7abPml/g7j79WfJ/yfUcPgtdJHlRpk0u79EGcsnjlYD6taCjBgWcJ6kn5lFJJXK32NRTToNbo1o6ABB4ztqnSrU6Ls2aoYaY8M7AnYlaJXPYiv4mtHie3EjNyBzZBy8Lm/FVjN3krdOhTEJArlu8feR+GDQymahLzMk2bng/AwDy0Sxxt6GV1G5WxzGkgm45FJX0q7XAEOEETqEk+GbxZnfl9CplLW1cwznxHMzLLm+oIMC3yXYdid5szQ8uz1KgkMFOqYgA5GhoIJAiTznkuS7zOw1GthajQfZtqVWva00xDHtaS3wuPAzMbA7LZxveehi6fs6LNGgUp94HcgNkiAG34uC6eNs/XDr2dvlgaG4atESRlAy6RYkHfhtotGh2nUqNDmUHw4SM7mNtzAcSPRebYbDPoOZW8OQuqNYXVHggQJIMtABIdZw4Lpu73eKi5gb+8VIAPiLII3yOJaQXC/CwCyywi8cnUCtiDpTpDmarj8BT+qWXEn8dFv8A6b3fHO35LOoVphuarVkloeC4NMSblsC0RKtwuCpudnJD5AAAOYRNy7NJNxqo1pcy2uqvOjsU1vJopt/vzKrK0618S/8AlBj1pUx81rUqbQPCAByAj4KyFPkrTF/cmH/g13/z1HR6PqfRSp9lNHu4XDt5mCfgz6rYhOjyp6B06NUfipgcG0zb/vv6JfujjrVqeQYB8Gz8UYklujQT/D2b53fzPefhMKdLBU26MYOjRKISRumaE6SSQJNCdJAJJJJAJJJMgHTJSqq5sRyPXTZAWp1yfdLt5n7nQzvYCGMaZqCZyyc3A9UT2l3yw1GA52YnUUy1+XrBhVcbKnyjo00rlsR39wjchDiQ4TOV1p0m0T5rzXt7vdVrV3OY9zBNg15gAWBA2KJham/JJ09rrVCZawidzqG/meX2c3tfBhuR7R4hUpA8T49+cu3lec92/wBoVakMtUCoxrTGzpExJ3k6ytV37QhVdkNOG52PbB8QDCHEGbE+E6QqxllK542PRawOQgOh0a2157Lz7G4I1yGV2Z6rHOykOinZxb4hnhz5yuDXHR51ykoHvD32zODsMHAuaA7OWgGxFoEgjNqL+ELnMB3pbSwvjcX1faEiMznRYghxdYeFo0GirCzHtGecvTf7Q721aNQ0/Z025YGUMeALA2/yXWvxKSwK3frBMOVuH9qAB/mVQM7rCc1rkGR5JLaZYJ04bEmYMyIM3tPMTHK3BXYd0XBIMTuBrpqgf3hpb4bEEg6Q4fmT807MSSDMn7G65N3bo1HQ4btbKc4BOojN4Lg+HxbXRndTtF1Os32jjkGYlk2JANyADawuZAseK56pVDr5g7NEzPHdHYerUbSEODWGqLAic+WB/wBQBE300VzK7RqPW+yceHsrD2zfbU3EtptcGU3ENAbGhIsZgiYNkB2Fi2YWi6tUxJNUtymkdG/wBua52Dt+MFeX5znMnNJDtdTqd7yR8VrYft1zrVPFYinBLSA7UCLEkCLgzbdVM09PVuze+FCkynTbSqMZOVpItB/FMncmxuu0a6RNl5W/vBgxQbTa0tc0tfcMAc9tmioA7NrJtGiOxnfvNWpCiHERBDSLkwbCYPDldTlJelTPXb0dKVhYTvRTdTz5XmA7MGtmMkZz0kiDvssPtTvAyrkdRxTszqrQGgBoY2cr84IzGxF+PAKNL847qUpQuBLwwe0ILvL4RqDroipSVClKU6ZAOkmSQDpKKbOOIQE1nY/tuhRn2lVjSATE3ty48lR2x3ioUGvmqzO1pOSQXToBAvqvDMX2m6o97nkuNzrpJm3mVeOO2eeeunqmI/aRhw15ax5IHgmAHGYv/CNDK5TtH9oOKcbOFNu4Y0fN0lcg7EbACI0sZQdWuSekE8lUxjK55V1GN7y16zYqVXkAyBIHyCz3doOn2mZ2a98xkzrfVZdOT7ug9fVV1pFjMpJ5q/s6oMjZOjRx4a/D4KWJxhnUkARrKysM85WwLQP1ReIw5FJtVxOVz3MhrS4gtAdJAOhBVaO48psrlxsTzVeKphwtMjYE+avwtIkeBpM8GmfTXyRVTsGu8ECm7+aA3X+YiEreTmOTIp0Yh0OM85F0XgK49qBJmHc9jzWz2b3RrNEOc0Dhckemv+pGjumymPaZvGNIbAva8kk2KJlFXCuYpVhYZjI9b8LFYnauNmS4X0nSY6amV3VXsJtBuY1H1DBsQA3jcMA+PBcf2kWVmWDGEC0iA4AmSBzJ/wC1RnlPQ8NduZfjb6geSSuZQMbeiSnatwU0EyQ0wD0I5dFZhi1pg34gg+hg2VmHcw+F0F994HzHon/c4cCDaeBPlbdLa1rHQ2xmdBwvp06q3B4stdIDNAIN/wCps2nqh6VP1PKD8U5pmDwvH3rsjabGtS7Qoh9MsZ4mFrnOc65iczB+GDI1BuNYMJsbi6WZxpNyMe1ha0i7XQC7Kf4c084hc/Oo0Mq1rpEcNzy2VXK0tNh9YWIkmOcyZP2VOm8wDJaRpci/rwWXTrC0Q6NRpyCtpPMGREx01STY6LD40iwccp2G3LqpGr4mk8xzWPRxbYjSd+MaaIp1eCJvOkapbsKxvMx1QQQ51iCLm3A8lv0u/mKIcHObIOoaJG8DldcVTxh3AmbgbbfNVNxUutxJjbRX58cxPMet9n/tBplkVWkPg3bEE/htP6J+7XfkVKvs67mskAAkgeLhznZeWirEGOoCtbWi++3FXJLD88tvfqeNpuu2o1w5EH5Lm+9nfFuGYRTGd2ma4Y0yRlJ/i8LoHK6817F7dqYaq2o0yBMtnUHUHX1WX3h7SFWvUe1paxxJLCZgwNxqpskXfk3GxV76V3NDDUdYOzCcpcSSZJABJFt/wrPxfeOrVDGvqOhgIbfiZJJ3O0mdAsJzhqJM7bz+WqhRFxrHNZXlnutatWc6/HWTx6rKrvOsQpUKhz7xNlfWJiP9/L1V/Hn6I2FqEAkanePgh6uLLg6/DbnbyRFNpOosbdJVOMw7Qwls7TA57rTyio67uV3bGKo1Kj6rmZKmQANBnwhwuTY3hdBhv2f0n0/HVrAxJAyEcoOUSuG7q96HYN5dAc11i2SINspt/UtzHd/quKe2nSe6hBJluU5xE39oQBEcd/Ja4/Hudw7Pa7uv3Hw9fCUqjq1YEtJIAsIe5ovkP8PFbOH7GpUs1L/zAMrznAdDvE23hEWaNt1w3YXfKth6LKbKzvDn8HsKTgJc4+8SCbn4rr+7nbb8W6q98EtFNoIYGSPGbgOI3WGfxSfy8v7Xj/s1XMA0EX2ChUeGgkq6oVn9t1CKToLRrOaYPhda2hmLrJqGPbdIOjM2JgwRYnS5MbHSSsLvD3iaQ8NOamQRYiJ0Jtta2i89xmI8ZymASYA3kqg4rwyTfnfht0S5ZZZWtr/+kqMpta1zspJcCQRM2InccVl43He0gkzOgnZUVseHECmCTaPO0XQWIJDyHWcNfrP6JSJkp3gE+6Tzv9E6q9u/Y/NMqVpca0OEG0zJ1COdjbggnib/AD891j0xI/VPSflKpo3adTNOs8Ovn8QrKrSC0iSBre4I/SEBRrE/AK+gL3gjrqYv8FIW4ym0y5sgze/KZ48EI0bDr+iPDGmYMEA2IsbWi/zQdd5aTADdyIjkIj1Qk9HwjQzuZ9R6rQwrSIsL3vcx9NUBTcJbOvGJn9UU2sA6AI2JGo05p2pq4AOOYZbm40vvY24o7MIGYAkevLQ3HrssWm4AmTv80fTq2a4CZsI2nSbcUqLBftmzlIEa8CJ6aKxjRJMkiZBt6c1V7aRkMAnePTmqXVQDlmI4aH7hG06atKoBabefzhWFk3bB4z96LIpkEGTB629Fv93nsa45nNgjKS5hcBMXhv5pzLV5Fx+mca5GwWe/ECfEAWjaSPKRf0Xe0eycI1j81Nx/Fnks8OwaDOo4yuXxXY7HlzqLreKWuEQGtzW42mYGvJaZWVOmN7QHTcxBuNLQTcbqtlVwcGm19za5jfRaHaeANKMzC1pPgdcZso99t+luabs2mKz3Gs8sAYJOSSXAlwbwBIBups32rSoVI0OlouRI+YUzUnLJgQSQPgEc/u3UzRldlIzExcToDeAfuyd3d6qdBAFr28ksPj52Liz3VZiPO8fO6hVq2MncfAo2p2PUY5wNIkQQAXTl4OtuOifHdjezYXS33Zy5XyeBBLY+K0sHi2KPdDE1W+3ZQzNf4g4upgEHkXCDbggcd3drspVn1GMa2mHGpBa5wDfZOOUbmKjbhF0O/UMI9mWuzOyxUdlY0mzWgW3OqBqd4RUbUFV1QioXAtaRcOFMGSY19npCN497VMMvbK7JpyAYNi4yP5iBbzC9B7lU4bV8BbJbF9bE2EWuVwPZfbXsPCWAsl5t70l5Lb8A2y6zuV266tXqtIDaeUOaN5Bgknos7497VMLMtu1esTvhSe7C1hTEuyi25AImI3iVsvNlB8GQd7eqTS9PAC4a8dPvgEBXlx3PRdX2p2FUFXIdTm0sfCMwF4tDSZ57rm69IFw25g89esJRlJpRS8J1gjQ8/wBFKowucXEySSSdZ4lWuc72UZYbMlwZJMACM0WHLmqH1dALQI80aMQxrIuWk8TM/NOs8uI3+SSoeIii+ARAPyUqrII38kMx3JEe1kRvxnZC1weAfv7sjcKGmdTAB0QLqL2OLHgdZEHYEHgo0qkEyBwPqkGw7EZS0NuNSSLcY4hU4ppdfXy0A2PHe/JNhsZGsdNQim0jYgNygHUgg67G0cuKSWWx358/0Um1fSI9ePomygl1tOO29lRTYZv/ALpgWx3FHYZo4xHBZTNdgjsM4m3z9QlS01vaGAHAkcd+O3JO6k25i/mevLX5IVpMRMbxe/SNVP8AepdlPnqPMc9FIVOrhrnDUH7si8JiDMEgNIBzCYbOzvOyrcASQQSJEnSbawN1GhhzNpLb8LgCYPUiE9z2Te7RbWFNw1DIJOwvBPmbeSy+zO03sqNc25aTEgEcN7arq+y8Hiq1MtaPDla0h0NdFy1rt9DZUM7gVhUBztDZktMmOkCE+PQvx2ju0e9xq4doNBhqCmWe6C4eJhNQeGBMABcwyu+sA9rGF7PImLwfMnVd2zuwB71U6fcSUXR7uUgfdLjxJv8ACEZZZeleFcYBi3zDKZM3gEunkS6SnwWLxYn2lF+9mscQeRBkGfou+pdlU26MHnfzujII1BKJclz457cJ+/1jOalUaNILABERYFtlk9odokNrUy54bkaAHCbkkESb6Bq9C7adW9mTQpy8zqdOYBMTK86rdnVXh3tneI7uMkXnoI1U23HuouMlcw51ngm2Y/Y++CogkRa07ojtbCGlmcHEgk3gRNzb0Qr6NUU/aGC215/iiNuacyljXyil7ievK6679m9T/wAQ+dfZ3/1NXG4oPp+8Inm35TK639mwJrucf+WOt3CP7Si9DcepOfZM43UJsnJumTjO1Oys2IrEOaMrRUJMGS5/hYRctbl8JIHzvxna9GnnBDTlcBlIGVk6vEEeIS62nBes1cGx5c+Ie5hYXjWDfzXNdv8Add1SlRYDnfSa9ocQGMA1a0ADYwByCGdjlsHR9ph3B0BudwIaDq4Mu1rehvtHMrIwnYjnGpBAa1hcQRsfcAJ1zDRw5rtux+zTh6hFRrAzPLXSSQXDKNtNFv4zDMdYgeIFpgQYOosiHp4q7DEmYjlLR/8AIJltv7JLCWkiWki1MkWJGo1TJ7Lbn6dGWudI8MW3uplpaZ6RbXooUp218lYXkgzyi3CfzKe1L6TZDTI3Fzf7uVMU2ezcTPtPDkjTXxZp5RHND4Tgd+fyRLvE0Dfb105aoCWAy5PFmNTPdugywIM8SZ9EQK7WtzFuYC1yeP3xQntBEgQ7dDOrgAgjX7HyU3sh78S17i4Wn8MzbgJ4c0zhuANI1+izsIPEEa6mbxM7II7pJGn1RL3AOF58I+FihKVEgQ6x1ndE4cQDaTe5v6eqDaNJxcIzDl98VVXYRDgDtPVU0XmYFjM/kjKdJxdES03I++Cno5No0vE4RZx1Gm1iuk7M7Mqmm2qyDmtfQESHNda2oIPArn6PZrwZgETBmNPmu77CxBa1jWxlYNCN78Z2cR0siap+FdV3exEszEZSbPs2XOp+A6awBEea0auOGaDbnlsUBh/wtm0yLCZ6zwt8NEW7i3a2nHjC00qJ1qgPA84GvpCqoYkAkEZeZDvygaobG1mtgOdDnaQC7rMKGHa5h96ZgQYjqPsarO72vUa7Hgix9P0VgWbSxg/hI8iPPgrRixxM9FcqbBL22XPd4uxjVGdrg1zRqRqBf19VtnEcSPqh8f2iykwveYABmJ9BCrKTKarLKbeS94aH+WPFN49WuusftftUfu7aIIMtp6bQAb8TK0e8naPtq5IhrJsN3QdeVlzjcGSFlj8ck5LH4/tlVXOeZJJK77uLjKdGoTUdlBo0xJ0kHl1XKjD5T7vx0lPncN4IgEX5W9Vrrc0p7TT7XoOAy1Wf6gPmimVmuuHAjkQfkvFMO1xu4+Hc65eA0gTpErTpC/hzCBGZztXajSOdgbJeI29RxGMp0mhz3hoJAk8eCjXx1NrC8vaGASXTIHWF5OM5a7M58NIMOJAJ0lo266p3YghrqbargCfE3STabaTzSvAb3a/eLO4OaQG5wAyWz4YJc7le3RamI7WBezK8QM0gQZsY+S4Yw0TFj+LXlE79UI/FDYiB8VPKbbHb1e8TJOvqAnXntSvJJ08p+SdG6NgaUgzCIJnVQzK1gRS2raIdIR5jXjuRx+CHezeEThmGeXDhaJCNq2pxFMSCDFh0I4jhGiEeydpK28P2S58DQCbmy0x2Oxunn+iJTk25WhhzPBdHhBSpgyMxIFyBM8Rw6oun2W2bAq5vZg6KL8kjX/Hay6z2OJMamdNOiuwb2CxAtx4ceq0qeGY2YAPWPsK802R7o6n5BRc4rwYeHh1YQJuJgbRw6hdHhWsFr85gaqGHwuZtrDkNevFaOC7JvM247peW+ocx0uwuFD9GiP4iEbg6DQRcu5WA+asoYZgOUS887j8loYfDgEEwJ2srmMFH0CMl2m1xlgFGMeXNsSB/1NlC0qFzwO8fqFL9zZ+LI7Q3G45ErZnUC1odZ4J30keSKbVEaz0EabmeirqP4ADgk028TLcfsyjQDO7SpkkEutbUj04p/ZNIsbcR8punq2NmyTMQL+oVDqDo8OVsi494/AWPmp/ZpZMv4nE66z/uh8SwVAWkuIIIIGl7acVKux1gb/0xshHPOa4tz06fYR5ag1tzWO7v0xmALtTu3/8AM/FczjsE9mYy0t45SIA0tMr0YOBkFtgdo38rLPr4Om7cAmYF/wAr+inzsO4beYVnOdvyI3I26BEYFsBxcyW+ETF2kGZaLSSByXT43urTIMHKSZBNwDrZYuP7DfSE+81v4wL7G4MgAR8VpjnKzuNgY1yH5aTv8phBJIgnQkwTmzTzhWYjFkvdlymXghriJHATBtN4BTOpOqZyzSm28QWOv73VZ5oBjg5zZt70+EHc84VflKzHOJIY55cRczYaaRraUuz8c1gAyy6CJkzfcAGD0T4p8lwyAOyD3SAXSfx/xE7p8BTZmzViKYMwJAPDXZIA/aENMkxEBviAPI7WUi+wyQG9Lzvc+Sv7cp4cBnsnDUzBk+v3qs9tePC0C51HQBF5gvMDvid/gkrX0ngkAA8zH5pKUosV1ESd1bQo8VoUqanavG1ThcHJ3I2Wlh8HGqeiD9/7Imm5Rk1xwi/D0o6IxtJUYUotxO3ySaRJwaNQo1I2nzVfsXH7/JWsoGNWzzP6rOmiyDwH36ounhRrIPQemqalgCYvP8o+pWlSwDrD3b8iU5jToajRm0OPmI+iOw9J08Og+aKpsa0fxHiSiaTwTLbDl9FpMU1ZQpxzB8kQGiNPjKrA4fYm6tZryWsRU82WAGmfvgrf3ojcxwg/W6rxL3RIBItYTZCYjtljCPaNe3nln5aJ70nsc55mRb5eatyHXKSeNpg6RdAN7QpPixGsXg34AuVzGNNhJ5COt0GmysT7oI4yD8yPkE2MxAY0uqOAja5JjgBc9FChXBJa0aGJM8J0Gyz8aKhIEW3i3rmHyKm5/QmImji85IYZAMEEEHkbnRPkO/KBp8zKyaWEEmcwmxsLgaCwiAtCi0HQyRz+llONyva7pTiCCLAnyieRlDlrYiB5WWjHAR0VD6ZMmfLTyTs2nbMe1psdOF/zTFgix4xyRNeJjfgqyBFwQlpWwZotNoAtF9wfzXMds9i5fHQa3WTH4ebWkGfRdY6kD7p+CpLSL2PU/JPG2Jym3nJrS06seHaZTJGpcDFiqDWDPdOaofecQI/XqvQsZhWv95kjmL8isKv3eoGS0Zem3kVXkz8XKucHlxgF1xO2nLefJVOqElrnC4tIHDitqp3fDZyuDutrc0DUwD27N6i9h6FO5Fpm1LmYKdWvyg3IB3unWe08NllABF0qAUKVMlG0qajydMhm0lIWVwp2vCupMaOZUW7OQPREoxvJX0KROgyjiim0osNhqTHlzQYenhXO/CfMQtPC4QMu4AHYaxwQzqdQ3zQPvmlSpOmHOPxTmiaLKp3AtqOScVRFpPqB8EC2m4mAXHqbD6rTw2GDRLrk+auboNQJPii33YIgHkT98kjWaNf0SdVEE7azb5BVCEg+vLTSdeKsp1G8QRxA+qAbQzFoMmRoLAcJ+J6I2pUIgNPhiOB4AK5U1cMSBxm+1/JQq1M0EsmP4ifyUcMGuEwbHl68xZPUqs08Q5x+RS5pcGaQ0yGNn733SNQhwcWtt0t6jXlCTqotEkcQJCkDa4PyRZfVUAx/atMVC0Agt34WkOHH4oyhVaRmDmniSbx6KNfCg+81x2ixHn+arFJzQQGNbAt4g74AKMZqi3cXvrgRpf70Q76DXGS0GNCAJEqdDCtBzG7tyTfy5KNSvE5Wk9IkeR1utP2kxocM3r+SExNcNJGeOPiDonSQRI2Rjmlwk5m8Ztp0sbcFknsxgd4RlJvaRfWSpvXCoMp+L8U8fz4JCj/E6RPEfQ2CHNMtnxZjzj6fNC1sOwe9dw4Tvw/VLd9wLMYGNdLXsLeAJJHXhdU+xB0IfOmU5gJ+IVJpE6OcNdQPqFF5cIkggb7m28CPRLYSq0HtNp+Xlogq4JN235SiXuDjMwYP3cKp1K/vE8NPsI2QCrSMSL8QFl1gDoI5LeLWi5kW4QP18kBjaIfJBueCKNOffSE6fAfmkjf3Y/xH/SUlPKdCms2RVKmY4ddFBjY/REsZ9/7qK2TZTjdGUMO0/Xih6FjfT1RdPXeOcIgEezMeehTl3LrdMx0XPn9zZTYZvFplUFrW2nThNlIADz9PjqlisTmAa0AbSOG4+SaiNJ2tdOkua87QFOlVmdSeWg9VTyHxP2Ufh6caW5q4VRNSG6Sedyp0HA8o2+xCTRmtsOA4dVGpWmWtHn9UwavimggAE346IkMJFjAB1NtpkfALPr2DWAXmTxV9HwNg29NzOqU/I0Ow7QyBY8+P5JP6HqD9EAa17mfvorW4iNMx9D9FW0+IynAMXhTr0mOEOOYcLfkhTieWn3tqqz2hrY9PyT4LVW4mtTpC5a0bD7vCyR2tUe53s2EMbo42LuYkXCek8ucSY4abbI2mwbj4Kd2q4i6jXdALhBgeR4JnPcNLKym6BcaC9jb4JNc0E5muP8p0+arc6qQ4e8cAJ4fFD4kuIAl0TM29DxRjzElt94No5XVAJP4egSG1NN8gxct96NuEjpCortaSDlggf9Q+uitqxJEX3Asq2YVznb3ERsPUSpspqC0XgDzk/CVVVaALxHAD9VbWa9s2bItYgz0tZQpVyRIBNtCOPJK+Jgpn8MDqqHX+n3xRJdraI5c9kLWZbzul+gFOIyTDZ2iwSqUpjKdbkCPjCkWXtHWFB2GMTNwbb/f6IhhKlMz7xSVwr8WieiSNJ2spuI/D6fcI6nU1IaNve/ILMp1JNkZTqu2H381KxdLoAd406QrwRGt+CrpUwLuurn44TDRGlgIvx5eqAlBAERx0sVcKTomIJ2mI4lVtxJO/5xwUnEoB2Na0Kyi4neB8VGkwfiM8tgpkza4HJPQWtcAZj1uT0Gyupuvv1t6qmiQZDRodY+ARdJo1n5KsStTLiRb1Kqccs7lW+12AUMo1n4K7E7Kiyxc4idhv5Ji0E6EphXA2lWfvJOgS4NW6g4pMwx+7Kf72TYGBxTCuAJJ36D4pXR8pCg7WI57c07KEWKWdx89CDI06wCpeygamb3OojeBspucg1VFWjEmYABnkOMKX79TEEmQQCNtdOnmqK1V05fC8WgkEEcRzQDzBIcwwNgReZmZ2WeWeWtqkntp13OgNzETB8JIO+/Xmk0OadZ5G8/qh8NUaGSwAlwtmIJAAidYF505IGjjKzAC8l0wdBI8wNdE8ct9lZ9NGoKty15aOIiR5kIyliKhYMzmk32HQC1gYlAntEvtndLuLhPlshcfixlLCXkg/hMXGxI6K5fotfa9+JcDDmNHP4/VUnG+K7bcZv5BNharqgEtduAOWs9OsJ8Rg8rb6i0HXzGymZUaOcQDAAJ4jbz56KNd5AMSOEGZ+hBQ85QCSL6xp0lUfvRmWjTmqmX2WkcniP1EeRnVRqViJF77HTylWnFZo0+t+PFUufmnqLeXPVE/AtDuI5dPohnMubgddD5i6NGDJJGm+t7cEE5pP+6BtQ4Gdf+4JKlzHz9/mnRsCMOLhabBr5/RJJTewm7Q9PzQ+Fu4TwSSSqo0irHGySSZFR+qJBt5JJJ49CiKJVr9UySudJqsuN1EOJJk7pJJ+jWVRdqW8bSkkkUDsN3dR8gqmXq3/AIQkksvS2vgDcjaJjbUIPEH/ADCNszBG3ulJJZZ9qx6HYke71PyQWJb4R/Ukkuj/AJYwI0fP81c7QdEklMVQGIaMptpop4PRJJHsKsY8hhgkbeXBD9i1CcskmTBk63OqSSmqFR4XjYEwFl1dv6vkkkkCr+8zy+S0GsGU2Gv5pJLXDus76UYk2J3ytWVXcZF9x80kk6c6VOCSSS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28" name="AutoShape 4" descr="data:image/jpeg;base64,/9j/4AAQSkZJRgABAQAAAQABAAD/2wCEAAkGBxQTEhUUExQVFhUXGBcYGBcYGBkaGBkeGBoYFxcXGB8aHCggGBwlGxYXITEhJSkrLi4uGB8zODMsNygtLisBCgoKDg0OGhAQGywkHCQsLCwsLCwsLCwsLCwsLCwsLCwsLCwsLCwsLCwsLCwsLCwsLCwsLCwsLCwsLCwsLCwsLP/AABEIAMIBAwMBIgACEQEDEQH/xAAbAAABBQEBAAAAAAAAAAAAAAAEAAECAwUGB//EAEQQAAEDAgQDBQYDBgQEBwEAAAEAAhEDIQQSMUFRYXEFBiKBkRMyobHB8ELR4QcUUnKCshUjkvFDU2KiJDODs8LD0hb/xAAYAQADAQEAAAAAAAAAAAAAAAAAAQIDBP/EACQRAQEAAgICAgICAwAAAAAAAAABAhEhMRJBA1FhcSKhEzJC/9oADAMBAAIRAxEAPwD1uiEZTCzKOOpl4YHDMW5wB/CTAPmtA1A0S4wBqSujNy4imhSCqpVAQCLg3B48wrQsK6MTpJgnSUSSSZAOkmUKlVrbuIHUwgLElnu7aw4Me3pTwD2k+gMqJ7ap/hFV38tGq4eoZCfjfotxpJLM/wAUcfdw9c9Qxn97wR6JPxlYXNKmwcX1o/tYR8U/GntppLKbjHn/AItHoxrqh+Dh8lOXn8dU8msa3+8fVHiW2kmWd7B52qH+arl/9tR/wsHVtP8Aqz1P7nBLU+wOrYpjPee1vVwHzKoPatLZ4d/IC/8AtBTUezw3Qhv8jGN+hPxVxwoOpcf6nfQhHA5Uf4kLwyqetMt/vyqh3bIuAGzwdUZPowuPwRowNP8A5bPMA/NEARon/EMf/E6h92n5htVw8pYwH1SFbEn8Mc8rGf8A2PPwWykjc+hpkDDYh2rw3+uf7abPml/g7j79WfJ/yfUcPgtdJHlRpk0u79EGcsnjlYD6taCjBgWcJ6kn5lFJJXK32NRTToNbo1o6ABB4ztqnSrU6Ls2aoYaY8M7AnYlaJXPYiv4mtHie3EjNyBzZBy8Lm/FVjN3krdOhTEJArlu8feR+GDQymahLzMk2bng/AwDy0Sxxt6GV1G5WxzGkgm45FJX0q7XAEOEETqEk+GbxZnfl9CplLW1cwznxHMzLLm+oIMC3yXYdid5szQ8uz1KgkMFOqYgA5GhoIJAiTznkuS7zOw1GthajQfZtqVWva00xDHtaS3wuPAzMbA7LZxveehi6fs6LNGgUp94HcgNkiAG34uC6eNs/XDr2dvlgaG4atESRlAy6RYkHfhtotGh2nUqNDmUHw4SM7mNtzAcSPRebYbDPoOZW8OQuqNYXVHggQJIMtABIdZw4Lpu73eKi5gb+8VIAPiLII3yOJaQXC/CwCyywi8cnUCtiDpTpDmarj8BT+qWXEn8dFv8A6b3fHO35LOoVphuarVkloeC4NMSblsC0RKtwuCpudnJD5AAAOYRNy7NJNxqo1pcy2uqvOjsU1vJopt/vzKrK0618S/8AlBj1pUx81rUqbQPCAByAj4KyFPkrTF/cmH/g13/z1HR6PqfRSp9lNHu4XDt5mCfgz6rYhOjyp6B06NUfipgcG0zb/vv6JfujjrVqeQYB8Gz8UYklujQT/D2b53fzPefhMKdLBU26MYOjRKISRumaE6SSQJNCdJAJJJJAJJJMgHTJSqq5sRyPXTZAWp1yfdLt5n7nQzvYCGMaZqCZyyc3A9UT2l3yw1GA52YnUUy1+XrBhVcbKnyjo00rlsR39wjchDiQ4TOV1p0m0T5rzXt7vdVrV3OY9zBNg15gAWBA2KJham/JJ09rrVCZawidzqG/meX2c3tfBhuR7R4hUpA8T49+cu3lec92/wBoVakMtUCoxrTGzpExJ3k6ytV37QhVdkNOG52PbB8QDCHEGbE+E6QqxllK542PRawOQgOh0a2157Lz7G4I1yGV2Z6rHOykOinZxb4hnhz5yuDXHR51ykoHvD32zODsMHAuaA7OWgGxFoEgjNqL+ELnMB3pbSwvjcX1faEiMznRYghxdYeFo0GirCzHtGecvTf7Q721aNQ0/Z025YGUMeALA2/yXWvxKSwK3frBMOVuH9qAB/mVQM7rCc1rkGR5JLaZYJ04bEmYMyIM3tPMTHK3BXYd0XBIMTuBrpqgf3hpb4bEEg6Q4fmT807MSSDMn7G65N3bo1HQ4btbKc4BOojN4Lg+HxbXRndTtF1Os32jjkGYlk2JANyADawuZAseK56pVDr5g7NEzPHdHYerUbSEODWGqLAic+WB/wBQBE300VzK7RqPW+yceHsrD2zfbU3EtptcGU3ENAbGhIsZgiYNkB2Fi2YWi6tUxJNUtymkdG/wBua52Dt+MFeX5znMnNJDtdTqd7yR8VrYft1zrVPFYinBLSA7UCLEkCLgzbdVM09PVuze+FCkynTbSqMZOVpItB/FMncmxuu0a6RNl5W/vBgxQbTa0tc0tfcMAc9tmioA7NrJtGiOxnfvNWpCiHERBDSLkwbCYPDldTlJelTPXb0dKVhYTvRTdTz5XmA7MGtmMkZz0kiDvssPtTvAyrkdRxTszqrQGgBoY2cr84IzGxF+PAKNL847qUpQuBLwwe0ILvL4RqDroipSVClKU6ZAOkmSQDpKKbOOIQE1nY/tuhRn2lVjSATE3ty48lR2x3ioUGvmqzO1pOSQXToBAvqvDMX2m6o97nkuNzrpJm3mVeOO2eeeunqmI/aRhw15ax5IHgmAHGYv/CNDK5TtH9oOKcbOFNu4Y0fN0lcg7EbACI0sZQdWuSekE8lUxjK55V1GN7y16zYqVXkAyBIHyCz3doOn2mZ2a98xkzrfVZdOT7ug9fVV1pFjMpJ5q/s6oMjZOjRx4a/D4KWJxhnUkARrKysM85WwLQP1ReIw5FJtVxOVz3MhrS4gtAdJAOhBVaO48psrlxsTzVeKphwtMjYE+avwtIkeBpM8GmfTXyRVTsGu8ECm7+aA3X+YiEreTmOTIp0Yh0OM85F0XgK49qBJmHc9jzWz2b3RrNEOc0Dhckemv+pGjumymPaZvGNIbAva8kk2KJlFXCuYpVhYZjI9b8LFYnauNmS4X0nSY6amV3VXsJtBuY1H1DBsQA3jcMA+PBcf2kWVmWDGEC0iA4AmSBzJ/wC1RnlPQ8NduZfjb6geSSuZQMbeiSnatwU0EyQ0wD0I5dFZhi1pg34gg+hg2VmHcw+F0F994HzHon/c4cCDaeBPlbdLa1rHQ2xmdBwvp06q3B4stdIDNAIN/wCps2nqh6VP1PKD8U5pmDwvH3rsjabGtS7Qoh9MsZ4mFrnOc65iczB+GDI1BuNYMJsbi6WZxpNyMe1ha0i7XQC7Kf4c084hc/Oo0Mq1rpEcNzy2VXK0tNh9YWIkmOcyZP2VOm8wDJaRpci/rwWXTrC0Q6NRpyCtpPMGREx01STY6LD40iwccp2G3LqpGr4mk8xzWPRxbYjSd+MaaIp1eCJvOkapbsKxvMx1QQQ51iCLm3A8lv0u/mKIcHObIOoaJG8DldcVTxh3AmbgbbfNVNxUutxJjbRX58cxPMet9n/tBplkVWkPg3bEE/htP6J+7XfkVKvs67mskAAkgeLhznZeWirEGOoCtbWi++3FXJLD88tvfqeNpuu2o1w5EH5Lm+9nfFuGYRTGd2ma4Y0yRlJ/i8LoHK6817F7dqYaq2o0yBMtnUHUHX1WX3h7SFWvUe1paxxJLCZgwNxqpskXfk3GxV76V3NDDUdYOzCcpcSSZJABJFt/wrPxfeOrVDGvqOhgIbfiZJJ3O0mdAsJzhqJM7bz+WqhRFxrHNZXlnutatWc6/HWTx6rKrvOsQpUKhz7xNlfWJiP9/L1V/Hn6I2FqEAkanePgh6uLLg6/DbnbyRFNpOosbdJVOMw7Qwls7TA57rTyio67uV3bGKo1Kj6rmZKmQANBnwhwuTY3hdBhv2f0n0/HVrAxJAyEcoOUSuG7q96HYN5dAc11i2SINspt/UtzHd/quKe2nSe6hBJluU5xE39oQBEcd/Ja4/Hudw7Pa7uv3Hw9fCUqjq1YEtJIAsIe5ovkP8PFbOH7GpUs1L/zAMrznAdDvE23hEWaNt1w3YXfKth6LKbKzvDn8HsKTgJc4+8SCbn4rr+7nbb8W6q98EtFNoIYGSPGbgOI3WGfxSfy8v7Xj/s1XMA0EX2ChUeGgkq6oVn9t1CKToLRrOaYPhda2hmLrJqGPbdIOjM2JgwRYnS5MbHSSsLvD3iaQ8NOamQRYiJ0Jtta2i89xmI8ZymASYA3kqg4rwyTfnfht0S5ZZZWtr/+kqMpta1zspJcCQRM2InccVl43He0gkzOgnZUVseHECmCTaPO0XQWIJDyHWcNfrP6JSJkp3gE+6Tzv9E6q9u/Y/NMqVpca0OEG0zJ1COdjbggnib/AD891j0xI/VPSflKpo3adTNOs8Ovn8QrKrSC0iSBre4I/SEBRrE/AK+gL3gjrqYv8FIW4ym0y5sgze/KZ48EI0bDr+iPDGmYMEA2IsbWi/zQdd5aTADdyIjkIj1Qk9HwjQzuZ9R6rQwrSIsL3vcx9NUBTcJbOvGJn9UU2sA6AI2JGo05p2pq4AOOYZbm40vvY24o7MIGYAkevLQ3HrssWm4AmTv80fTq2a4CZsI2nSbcUqLBftmzlIEa8CJ6aKxjRJMkiZBt6c1V7aRkMAnePTmqXVQDlmI4aH7hG06atKoBabefzhWFk3bB4z96LIpkEGTB629Fv93nsa45nNgjKS5hcBMXhv5pzLV5Fx+mca5GwWe/ECfEAWjaSPKRf0Xe0eycI1j81Nx/Fnks8OwaDOo4yuXxXY7HlzqLreKWuEQGtzW42mYGvJaZWVOmN7QHTcxBuNLQTcbqtlVwcGm19za5jfRaHaeANKMzC1pPgdcZso99t+luabs2mKz3Gs8sAYJOSSXAlwbwBIBups32rSoVI0OlouRI+YUzUnLJgQSQPgEc/u3UzRldlIzExcToDeAfuyd3d6qdBAFr28ksPj52Liz3VZiPO8fO6hVq2MncfAo2p2PUY5wNIkQQAXTl4OtuOifHdjezYXS33Zy5XyeBBLY+K0sHi2KPdDE1W+3ZQzNf4g4upgEHkXCDbggcd3drspVn1GMa2mHGpBa5wDfZOOUbmKjbhF0O/UMI9mWuzOyxUdlY0mzWgW3OqBqd4RUbUFV1QioXAtaRcOFMGSY19npCN497VMMvbK7JpyAYNi4yP5iBbzC9B7lU4bV8BbJbF9bE2EWuVwPZfbXsPCWAsl5t70l5Lb8A2y6zuV266tXqtIDaeUOaN5Bgknos7497VMLMtu1esTvhSe7C1hTEuyi25AImI3iVsvNlB8GQd7eqTS9PAC4a8dPvgEBXlx3PRdX2p2FUFXIdTm0sfCMwF4tDSZ57rm69IFw25g89esJRlJpRS8J1gjQ8/wBFKowucXEySSSdZ4lWuc72UZYbMlwZJMACM0WHLmqH1dALQI80aMQxrIuWk8TM/NOs8uI3+SSoeIii+ARAPyUqrII38kMx3JEe1kRvxnZC1weAfv7sjcKGmdTAB0QLqL2OLHgdZEHYEHgo0qkEyBwPqkGw7EZS0NuNSSLcY4hU4ppdfXy0A2PHe/JNhsZGsdNQim0jYgNygHUgg67G0cuKSWWx358/0Um1fSI9ePomygl1tOO29lRTYZv/ALpgWx3FHYZo4xHBZTNdgjsM4m3z9QlS01vaGAHAkcd+O3JO6k25i/mevLX5IVpMRMbxe/SNVP8AepdlPnqPMc9FIVOrhrnDUH7si8JiDMEgNIBzCYbOzvOyrcASQQSJEnSbawN1GhhzNpLb8LgCYPUiE9z2Te7RbWFNw1DIJOwvBPmbeSy+zO03sqNc25aTEgEcN7arq+y8Hiq1MtaPDla0h0NdFy1rt9DZUM7gVhUBztDZktMmOkCE+PQvx2ju0e9xq4doNBhqCmWe6C4eJhNQeGBMABcwyu+sA9rGF7PImLwfMnVd2zuwB71U6fcSUXR7uUgfdLjxJv8ACEZZZeleFcYBi3zDKZM3gEunkS6SnwWLxYn2lF+9mscQeRBkGfou+pdlU26MHnfzujII1BKJclz457cJ+/1jOalUaNILABERYFtlk9odokNrUy54bkaAHCbkkESb6Bq9C7adW9mTQpy8zqdOYBMTK86rdnVXh3tneI7uMkXnoI1U23HuouMlcw51ngm2Y/Y++CogkRa07ojtbCGlmcHEgk3gRNzb0Qr6NUU/aGC215/iiNuacyljXyil7ievK6679m9T/wAQ+dfZ3/1NXG4oPp+8Inm35TK639mwJrucf+WOt3CP7Si9DcepOfZM43UJsnJumTjO1Oys2IrEOaMrRUJMGS5/hYRctbl8JIHzvxna9GnnBDTlcBlIGVk6vEEeIS62nBes1cGx5c+Ie5hYXjWDfzXNdv8Add1SlRYDnfSa9ocQGMA1a0ADYwByCGdjlsHR9ph3B0BudwIaDq4Mu1rehvtHMrIwnYjnGpBAa1hcQRsfcAJ1zDRw5rtux+zTh6hFRrAzPLXSSQXDKNtNFv4zDMdYgeIFpgQYOosiHp4q7DEmYjlLR/8AIJltv7JLCWkiWki1MkWJGo1TJ7Lbn6dGWudI8MW3uplpaZ6RbXooUp218lYXkgzyi3CfzKe1L6TZDTI3Fzf7uVMU2ezcTPtPDkjTXxZp5RHND4Tgd+fyRLvE0Dfb105aoCWAy5PFmNTPdugywIM8SZ9EQK7WtzFuYC1yeP3xQntBEgQ7dDOrgAgjX7HyU3sh78S17i4Wn8MzbgJ4c0zhuANI1+izsIPEEa6mbxM7II7pJGn1RL3AOF58I+FihKVEgQ6x1ndE4cQDaTe5v6eqDaNJxcIzDl98VVXYRDgDtPVU0XmYFjM/kjKdJxdES03I++Cno5No0vE4RZx1Gm1iuk7M7Mqmm2qyDmtfQESHNda2oIPArn6PZrwZgETBmNPmu77CxBa1jWxlYNCN78Z2cR0siap+FdV3exEszEZSbPs2XOp+A6awBEea0auOGaDbnlsUBh/wtm0yLCZ6zwt8NEW7i3a2nHjC00qJ1qgPA84GvpCqoYkAkEZeZDvygaobG1mtgOdDnaQC7rMKGHa5h96ZgQYjqPsarO72vUa7Hgix9P0VgWbSxg/hI8iPPgrRixxM9FcqbBL22XPd4uxjVGdrg1zRqRqBf19VtnEcSPqh8f2iykwveYABmJ9BCrKTKarLKbeS94aH+WPFN49WuusftftUfu7aIIMtp6bQAb8TK0e8naPtq5IhrJsN3QdeVlzjcGSFlj8ck5LH4/tlVXOeZJJK77uLjKdGoTUdlBo0xJ0kHl1XKjD5T7vx0lPncN4IgEX5W9Vrrc0p7TT7XoOAy1Wf6gPmimVmuuHAjkQfkvFMO1xu4+Hc65eA0gTpErTpC/hzCBGZztXajSOdgbJeI29RxGMp0mhz3hoJAk8eCjXx1NrC8vaGASXTIHWF5OM5a7M58NIMOJAJ0lo266p3YghrqbargCfE3STabaTzSvAb3a/eLO4OaQG5wAyWz4YJc7le3RamI7WBezK8QM0gQZsY+S4Yw0TFj+LXlE79UI/FDYiB8VPKbbHb1e8TJOvqAnXntSvJJ08p+SdG6NgaUgzCIJnVQzK1gRS2raIdIR5jXjuRx+CHezeEThmGeXDhaJCNq2pxFMSCDFh0I4jhGiEeydpK28P2S58DQCbmy0x2Oxunn+iJTk25WhhzPBdHhBSpgyMxIFyBM8Rw6oun2W2bAq5vZg6KL8kjX/Hay6z2OJMamdNOiuwb2CxAtx4ceq0qeGY2YAPWPsK802R7o6n5BRc4rwYeHh1YQJuJgbRw6hdHhWsFr85gaqGHwuZtrDkNevFaOC7JvM247peW+ocx0uwuFD9GiP4iEbg6DQRcu5WA+asoYZgOUS887j8loYfDgEEwJ2srmMFH0CMl2m1xlgFGMeXNsSB/1NlC0qFzwO8fqFL9zZ+LI7Q3G45ErZnUC1odZ4J30keSKbVEaz0EabmeirqP4ADgk028TLcfsyjQDO7SpkkEutbUj04p/ZNIsbcR8punq2NmyTMQL+oVDqDo8OVsi494/AWPmp/ZpZMv4nE66z/uh8SwVAWkuIIIIGl7acVKux1gb/0xshHPOa4tz06fYR5ag1tzWO7v0xmALtTu3/8AM/FczjsE9mYy0t45SIA0tMr0YOBkFtgdo38rLPr4Om7cAmYF/wAr+inzsO4beYVnOdvyI3I26BEYFsBxcyW+ETF2kGZaLSSByXT43urTIMHKSZBNwDrZYuP7DfSE+81v4wL7G4MgAR8VpjnKzuNgY1yH5aTv8phBJIgnQkwTmzTzhWYjFkvdlymXghriJHATBtN4BTOpOqZyzSm28QWOv73VZ5oBjg5zZt70+EHc84VflKzHOJIY55cRczYaaRraUuz8c1gAyy6CJkzfcAGD0T4p8lwyAOyD3SAXSfx/xE7p8BTZmzViKYMwJAPDXZIA/aENMkxEBviAPI7WUi+wyQG9Lzvc+Sv7cp4cBnsnDUzBk+v3qs9tePC0C51HQBF5gvMDvid/gkrX0ngkAA8zH5pKUosV1ESd1bQo8VoUqanavG1ThcHJ3I2Wlh8HGqeiD9/7Imm5Rk1xwi/D0o6IxtJUYUotxO3ySaRJwaNQo1I2nzVfsXH7/JWsoGNWzzP6rOmiyDwH36ounhRrIPQemqalgCYvP8o+pWlSwDrD3b8iU5jToajRm0OPmI+iOw9J08Og+aKpsa0fxHiSiaTwTLbDl9FpMU1ZQpxzB8kQGiNPjKrA4fYm6tZryWsRU82WAGmfvgrf3ojcxwg/W6rxL3RIBItYTZCYjtljCPaNe3nln5aJ70nsc55mRb5eatyHXKSeNpg6RdAN7QpPixGsXg34AuVzGNNhJ5COt0GmysT7oI4yD8yPkE2MxAY0uqOAja5JjgBc9FChXBJa0aGJM8J0Gyz8aKhIEW3i3rmHyKm5/QmImji85IYZAMEEEHkbnRPkO/KBp8zKyaWEEmcwmxsLgaCwiAtCi0HQyRz+llONyva7pTiCCLAnyieRlDlrYiB5WWjHAR0VD6ZMmfLTyTs2nbMe1psdOF/zTFgix4xyRNeJjfgqyBFwQlpWwZotNoAtF9wfzXMds9i5fHQa3WTH4ebWkGfRdY6kD7p+CpLSL2PU/JPG2Jym3nJrS06seHaZTJGpcDFiqDWDPdOaofecQI/XqvQsZhWv95kjmL8isKv3eoGS0Zem3kVXkz8XKucHlxgF1xO2nLefJVOqElrnC4tIHDitqp3fDZyuDutrc0DUwD27N6i9h6FO5Fpm1LmYKdWvyg3IB3unWe08NllABF0qAUKVMlG0qajydMhm0lIWVwp2vCupMaOZUW7OQPREoxvJX0KROgyjiim0osNhqTHlzQYenhXO/CfMQtPC4QMu4AHYaxwQzqdQ3zQPvmlSpOmHOPxTmiaLKp3AtqOScVRFpPqB8EC2m4mAXHqbD6rTw2GDRLrk+auboNQJPii33YIgHkT98kjWaNf0SdVEE7azb5BVCEg+vLTSdeKsp1G8QRxA+qAbQzFoMmRoLAcJ+J6I2pUIgNPhiOB4AK5U1cMSBxm+1/JQq1M0EsmP4ifyUcMGuEwbHl68xZPUqs08Q5x+RS5pcGaQ0yGNn733SNQhwcWtt0t6jXlCTqotEkcQJCkDa4PyRZfVUAx/atMVC0Agt34WkOHH4oyhVaRmDmniSbx6KNfCg+81x2ixHn+arFJzQQGNbAt4g74AKMZqi3cXvrgRpf70Q76DXGS0GNCAJEqdDCtBzG7tyTfy5KNSvE5Wk9IkeR1utP2kxocM3r+SExNcNJGeOPiDonSQRI2Rjmlwk5m8Ztp0sbcFknsxgd4RlJvaRfWSpvXCoMp+L8U8fz4JCj/E6RPEfQ2CHNMtnxZjzj6fNC1sOwe9dw4Tvw/VLd9wLMYGNdLXsLeAJJHXhdU+xB0IfOmU5gJ+IVJpE6OcNdQPqFF5cIkggb7m28CPRLYSq0HtNp+Xlogq4JN235SiXuDjMwYP3cKp1K/vE8NPsI2QCrSMSL8QFl1gDoI5LeLWi5kW4QP18kBjaIfJBueCKNOffSE6fAfmkjf3Y/xH/SUlPKdCms2RVKmY4ddFBjY/REsZ9/7qK2TZTjdGUMO0/Xih6FjfT1RdPXeOcIgEezMeehTl3LrdMx0XPn9zZTYZvFplUFrW2nThNlIADz9PjqlisTmAa0AbSOG4+SaiNJ2tdOkua87QFOlVmdSeWg9VTyHxP2Ufh6caW5q4VRNSG6Sedyp0HA8o2+xCTRmtsOA4dVGpWmWtHn9UwavimggAE346IkMJFjAB1NtpkfALPr2DWAXmTxV9HwNg29NzOqU/I0Ow7QyBY8+P5JP6HqD9EAa17mfvorW4iNMx9D9FW0+IynAMXhTr0mOEOOYcLfkhTieWn3tqqz2hrY9PyT4LVW4mtTpC5a0bD7vCyR2tUe53s2EMbo42LuYkXCek8ucSY4abbI2mwbj4Kd2q4i6jXdALhBgeR4JnPcNLKym6BcaC9jb4JNc0E5muP8p0+arc6qQ4e8cAJ4fFD4kuIAl0TM29DxRjzElt94No5XVAJP4egSG1NN8gxct96NuEjpCortaSDlggf9Q+uitqxJEX3Asq2YVznb3ERsPUSpspqC0XgDzk/CVVVaALxHAD9VbWa9s2bItYgz0tZQpVyRIBNtCOPJK+Jgpn8MDqqHX+n3xRJdraI5c9kLWZbzul+gFOIyTDZ2iwSqUpjKdbkCPjCkWXtHWFB2GMTNwbb/f6IhhKlMz7xSVwr8WieiSNJ2spuI/D6fcI6nU1IaNve/ILMp1JNkZTqu2H381KxdLoAd406QrwRGt+CrpUwLuurn44TDRGlgIvx5eqAlBAERx0sVcKTomIJ2mI4lVtxJO/5xwUnEoB2Na0Kyi4neB8VGkwfiM8tgpkza4HJPQWtcAZj1uT0Gyupuvv1t6qmiQZDRodY+ARdJo1n5KsStTLiRb1Kqccs7lW+12AUMo1n4K7E7Kiyxc4idhv5Ji0E6EphXA2lWfvJOgS4NW6g4pMwx+7Kf72TYGBxTCuAJJ36D4pXR8pCg7WI57c07KEWKWdx89CDI06wCpeygamb3OojeBspucg1VFWjEmYABnkOMKX79TEEmQQCNtdOnmqK1V05fC8WgkEEcRzQDzBIcwwNgReZmZ2WeWeWtqkntp13OgNzETB8JIO+/Xmk0OadZ5G8/qh8NUaGSwAlwtmIJAAidYF505IGjjKzAC8l0wdBI8wNdE8ct9lZ9NGoKty15aOIiR5kIyliKhYMzmk32HQC1gYlAntEvtndLuLhPlshcfixlLCXkg/hMXGxI6K5fotfa9+JcDDmNHP4/VUnG+K7bcZv5BNharqgEtduAOWs9OsJ8Rg8rb6i0HXzGymZUaOcQDAAJ4jbz56KNd5AMSOEGZ+hBQ85QCSL6xp0lUfvRmWjTmqmX2WkcniP1EeRnVRqViJF77HTylWnFZo0+t+PFUufmnqLeXPVE/AtDuI5dPohnMubgddD5i6NGDJJGm+t7cEE5pP+6BtQ4Gdf+4JKlzHz9/mnRsCMOLhabBr5/RJJTewm7Q9PzQ+Fu4TwSSSqo0irHGySSZFR+qJBt5JJJ49CiKJVr9UySudJqsuN1EOJJk7pJJ+jWVRdqW8bSkkkUDsN3dR8gqmXq3/AIQkksvS2vgDcjaJjbUIPEH/ADCNszBG3ulJJZZ9qx6HYke71PyQWJb4R/Ukkuj/AJYwI0fP81c7QdEklMVQGIaMptpop4PRJJHsKsY8hhgkbeXBD9i1CcskmTBk63OqSSmqFR4XjYEwFl1dv6vkkkkCr+8zy+S0GsGU2Gv5pJLXDus76UYk2J3ytWVXcZF9x80kk6c6VOCSSS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30" name="AutoShape 6" descr="data:image/jpeg;base64,/9j/4AAQSkZJRgABAQAAAQABAAD/2wCEAAkGBxQTEhUUExQVFhUXGBcYGBcYGBkaGBkeGBoYFxcXGB8aHCggGBwlGxYXITEhJSkrLi4uGB8zODMsNygtLisBCgoKDg0OGhAQGywkHCQsLCwsLCwsLCwsLCwsLCwsLCwsLCwsLCwsLCwsLCwsLCwsLCwsLCwsLCwsLCwsLCwsLP/AABEIAMIBAwMBIgACEQEDEQH/xAAbAAABBQEBAAAAAAAAAAAAAAAEAAECAwUGB//EAEQQAAEDAgQDBQYDBgQEBwEAAAEAAhEDIQQSMUFRYXEFBiKBkRMyobHB8ELR4QcUUnKCshUjkvFDU2KiJDODs8LD0hb/xAAYAQADAQEAAAAAAAAAAAAAAAAAAQIDBP/EACQRAQEAAgICAgICAwAAAAAAAAABAhEhMRJBA1FhcSKhEzJC/9oADAMBAAIRAxEAPwD1uiEZTCzKOOpl4YHDMW5wB/CTAPmtA1A0S4wBqSujNy4imhSCqpVAQCLg3B48wrQsK6MTpJgnSUSSSZAOkmUKlVrbuIHUwgLElnu7aw4Me3pTwD2k+gMqJ7ap/hFV38tGq4eoZCfjfotxpJLM/wAUcfdw9c9Qxn97wR6JPxlYXNKmwcX1o/tYR8U/GntppLKbjHn/AItHoxrqh+Dh8lOXn8dU8msa3+8fVHiW2kmWd7B52qH+arl/9tR/wsHVtP8Aqz1P7nBLU+wOrYpjPee1vVwHzKoPatLZ4d/IC/8AtBTUezw3Qhv8jGN+hPxVxwoOpcf6nfQhHA5Uf4kLwyqetMt/vyqh3bIuAGzwdUZPowuPwRowNP8A5bPMA/NEARon/EMf/E6h92n5htVw8pYwH1SFbEn8Mc8rGf8A2PPwWykjc+hpkDDYh2rw3+uf7abPml/g7j79WfJ/yfUcPgtdJHlRpk0u79EGcsnjlYD6taCjBgWcJ6kn5lFJJXK32NRTToNbo1o6ABB4ztqnSrU6Ls2aoYaY8M7AnYlaJXPYiv4mtHie3EjNyBzZBy8Lm/FVjN3krdOhTEJArlu8feR+GDQymahLzMk2bng/AwDy0Sxxt6GV1G5WxzGkgm45FJX0q7XAEOEETqEk+GbxZnfl9CplLW1cwznxHMzLLm+oIMC3yXYdid5szQ8uz1KgkMFOqYgA5GhoIJAiTznkuS7zOw1GthajQfZtqVWva00xDHtaS3wuPAzMbA7LZxveehi6fs6LNGgUp94HcgNkiAG34uC6eNs/XDr2dvlgaG4atESRlAy6RYkHfhtotGh2nUqNDmUHw4SM7mNtzAcSPRebYbDPoOZW8OQuqNYXVHggQJIMtABIdZw4Lpu73eKi5gb+8VIAPiLII3yOJaQXC/CwCyywi8cnUCtiDpTpDmarj8BT+qWXEn8dFv8A6b3fHO35LOoVphuarVkloeC4NMSblsC0RKtwuCpudnJD5AAAOYRNy7NJNxqo1pcy2uqvOjsU1vJopt/vzKrK0618S/8AlBj1pUx81rUqbQPCAByAj4KyFPkrTF/cmH/g13/z1HR6PqfRSp9lNHu4XDt5mCfgz6rYhOjyp6B06NUfipgcG0zb/vv6JfujjrVqeQYB8Gz8UYklujQT/D2b53fzPefhMKdLBU26MYOjRKISRumaE6SSQJNCdJAJJJJAJJJMgHTJSqq5sRyPXTZAWp1yfdLt5n7nQzvYCGMaZqCZyyc3A9UT2l3yw1GA52YnUUy1+XrBhVcbKnyjo00rlsR39wjchDiQ4TOV1p0m0T5rzXt7vdVrV3OY9zBNg15gAWBA2KJham/JJ09rrVCZawidzqG/meX2c3tfBhuR7R4hUpA8T49+cu3lec92/wBoVakMtUCoxrTGzpExJ3k6ytV37QhVdkNOG52PbB8QDCHEGbE+E6QqxllK542PRawOQgOh0a2157Lz7G4I1yGV2Z6rHOykOinZxb4hnhz5yuDXHR51ykoHvD32zODsMHAuaA7OWgGxFoEgjNqL+ELnMB3pbSwvjcX1faEiMznRYghxdYeFo0GirCzHtGecvTf7Q721aNQ0/Z025YGUMeALA2/yXWvxKSwK3frBMOVuH9qAB/mVQM7rCc1rkGR5JLaZYJ04bEmYMyIM3tPMTHK3BXYd0XBIMTuBrpqgf3hpb4bEEg6Q4fmT807MSSDMn7G65N3bo1HQ4btbKc4BOojN4Lg+HxbXRndTtF1Os32jjkGYlk2JANyADawuZAseK56pVDr5g7NEzPHdHYerUbSEODWGqLAic+WB/wBQBE300VzK7RqPW+yceHsrD2zfbU3EtptcGU3ENAbGhIsZgiYNkB2Fi2YWi6tUxJNUtymkdG/wBua52Dt+MFeX5znMnNJDtdTqd7yR8VrYft1zrVPFYinBLSA7UCLEkCLgzbdVM09PVuze+FCkynTbSqMZOVpItB/FMncmxuu0a6RNl5W/vBgxQbTa0tc0tfcMAc9tmioA7NrJtGiOxnfvNWpCiHERBDSLkwbCYPDldTlJelTPXb0dKVhYTvRTdTz5XmA7MGtmMkZz0kiDvssPtTvAyrkdRxTszqrQGgBoY2cr84IzGxF+PAKNL847qUpQuBLwwe0ILvL4RqDroipSVClKU6ZAOkmSQDpKKbOOIQE1nY/tuhRn2lVjSATE3ty48lR2x3ioUGvmqzO1pOSQXToBAvqvDMX2m6o97nkuNzrpJm3mVeOO2eeeunqmI/aRhw15ax5IHgmAHGYv/CNDK5TtH9oOKcbOFNu4Y0fN0lcg7EbACI0sZQdWuSekE8lUxjK55V1GN7y16zYqVXkAyBIHyCz3doOn2mZ2a98xkzrfVZdOT7ug9fVV1pFjMpJ5q/s6oMjZOjRx4a/D4KWJxhnUkARrKysM85WwLQP1ReIw5FJtVxOVz3MhrS4gtAdJAOhBVaO48psrlxsTzVeKphwtMjYE+avwtIkeBpM8GmfTXyRVTsGu8ECm7+aA3X+YiEreTmOTIp0Yh0OM85F0XgK49qBJmHc9jzWz2b3RrNEOc0Dhckemv+pGjumymPaZvGNIbAva8kk2KJlFXCuYpVhYZjI9b8LFYnauNmS4X0nSY6amV3VXsJtBuY1H1DBsQA3jcMA+PBcf2kWVmWDGEC0iA4AmSBzJ/wC1RnlPQ8NduZfjb6geSSuZQMbeiSnatwU0EyQ0wD0I5dFZhi1pg34gg+hg2VmHcw+F0F994HzHon/c4cCDaeBPlbdLa1rHQ2xmdBwvp06q3B4stdIDNAIN/wCps2nqh6VP1PKD8U5pmDwvH3rsjabGtS7Qoh9MsZ4mFrnOc65iczB+GDI1BuNYMJsbi6WZxpNyMe1ha0i7XQC7Kf4c084hc/Oo0Mq1rpEcNzy2VXK0tNh9YWIkmOcyZP2VOm8wDJaRpci/rwWXTrC0Q6NRpyCtpPMGREx01STY6LD40iwccp2G3LqpGr4mk8xzWPRxbYjSd+MaaIp1eCJvOkapbsKxvMx1QQQ51iCLm3A8lv0u/mKIcHObIOoaJG8DldcVTxh3AmbgbbfNVNxUutxJjbRX58cxPMet9n/tBplkVWkPg3bEE/htP6J+7XfkVKvs67mskAAkgeLhznZeWirEGOoCtbWi++3FXJLD88tvfqeNpuu2o1w5EH5Lm+9nfFuGYRTGd2ma4Y0yRlJ/i8LoHK6817F7dqYaq2o0yBMtnUHUHX1WX3h7SFWvUe1paxxJLCZgwNxqpskXfk3GxV76V3NDDUdYOzCcpcSSZJABJFt/wrPxfeOrVDGvqOhgIbfiZJJ3O0mdAsJzhqJM7bz+WqhRFxrHNZXlnutatWc6/HWTx6rKrvOsQpUKhz7xNlfWJiP9/L1V/Hn6I2FqEAkanePgh6uLLg6/DbnbyRFNpOosbdJVOMw7Qwls7TA57rTyio67uV3bGKo1Kj6rmZKmQANBnwhwuTY3hdBhv2f0n0/HVrAxJAyEcoOUSuG7q96HYN5dAc11i2SINspt/UtzHd/quKe2nSe6hBJluU5xE39oQBEcd/Ja4/Hudw7Pa7uv3Hw9fCUqjq1YEtJIAsIe5ovkP8PFbOH7GpUs1L/zAMrznAdDvE23hEWaNt1w3YXfKth6LKbKzvDn8HsKTgJc4+8SCbn4rr+7nbb8W6q98EtFNoIYGSPGbgOI3WGfxSfy8v7Xj/s1XMA0EX2ChUeGgkq6oVn9t1CKToLRrOaYPhda2hmLrJqGPbdIOjM2JgwRYnS5MbHSSsLvD3iaQ8NOamQRYiJ0Jtta2i89xmI8ZymASYA3kqg4rwyTfnfht0S5ZZZWtr/+kqMpta1zspJcCQRM2InccVl43He0gkzOgnZUVseHECmCTaPO0XQWIJDyHWcNfrP6JSJkp3gE+6Tzv9E6q9u/Y/NMqVpca0OEG0zJ1COdjbggnib/AD891j0xI/VPSflKpo3adTNOs8Ovn8QrKrSC0iSBre4I/SEBRrE/AK+gL3gjrqYv8FIW4ym0y5sgze/KZ48EI0bDr+iPDGmYMEA2IsbWi/zQdd5aTADdyIjkIj1Qk9HwjQzuZ9R6rQwrSIsL3vcx9NUBTcJbOvGJn9UU2sA6AI2JGo05p2pq4AOOYZbm40vvY24o7MIGYAkevLQ3HrssWm4AmTv80fTq2a4CZsI2nSbcUqLBftmzlIEa8CJ6aKxjRJMkiZBt6c1V7aRkMAnePTmqXVQDlmI4aH7hG06atKoBabefzhWFk3bB4z96LIpkEGTB629Fv93nsa45nNgjKS5hcBMXhv5pzLV5Fx+mca5GwWe/ECfEAWjaSPKRf0Xe0eycI1j81Nx/Fnks8OwaDOo4yuXxXY7HlzqLreKWuEQGtzW42mYGvJaZWVOmN7QHTcxBuNLQTcbqtlVwcGm19za5jfRaHaeANKMzC1pPgdcZso99t+luabs2mKz3Gs8sAYJOSSXAlwbwBIBups32rSoVI0OlouRI+YUzUnLJgQSQPgEc/u3UzRldlIzExcToDeAfuyd3d6qdBAFr28ksPj52Liz3VZiPO8fO6hVq2MncfAo2p2PUY5wNIkQQAXTl4OtuOifHdjezYXS33Zy5XyeBBLY+K0sHi2KPdDE1W+3ZQzNf4g4upgEHkXCDbggcd3drspVn1GMa2mHGpBa5wDfZOOUbmKjbhF0O/UMI9mWuzOyxUdlY0mzWgW3OqBqd4RUbUFV1QioXAtaRcOFMGSY19npCN497VMMvbK7JpyAYNi4yP5iBbzC9B7lU4bV8BbJbF9bE2EWuVwPZfbXsPCWAsl5t70l5Lb8A2y6zuV266tXqtIDaeUOaN5Bgknos7497VMLMtu1esTvhSe7C1hTEuyi25AImI3iVsvNlB8GQd7eqTS9PAC4a8dPvgEBXlx3PRdX2p2FUFXIdTm0sfCMwF4tDSZ57rm69IFw25g89esJRlJpRS8J1gjQ8/wBFKowucXEySSSdZ4lWuc72UZYbMlwZJMACM0WHLmqH1dALQI80aMQxrIuWk8TM/NOs8uI3+SSoeIii+ARAPyUqrII38kMx3JEe1kRvxnZC1weAfv7sjcKGmdTAB0QLqL2OLHgdZEHYEHgo0qkEyBwPqkGw7EZS0NuNSSLcY4hU4ppdfXy0A2PHe/JNhsZGsdNQim0jYgNygHUgg67G0cuKSWWx358/0Um1fSI9ePomygl1tOO29lRTYZv/ALpgWx3FHYZo4xHBZTNdgjsM4m3z9QlS01vaGAHAkcd+O3JO6k25i/mevLX5IVpMRMbxe/SNVP8AepdlPnqPMc9FIVOrhrnDUH7si8JiDMEgNIBzCYbOzvOyrcASQQSJEnSbawN1GhhzNpLb8LgCYPUiE9z2Te7RbWFNw1DIJOwvBPmbeSy+zO03sqNc25aTEgEcN7arq+y8Hiq1MtaPDla0h0NdFy1rt9DZUM7gVhUBztDZktMmOkCE+PQvx2ju0e9xq4doNBhqCmWe6C4eJhNQeGBMABcwyu+sA9rGF7PImLwfMnVd2zuwB71U6fcSUXR7uUgfdLjxJv8ACEZZZeleFcYBi3zDKZM3gEunkS6SnwWLxYn2lF+9mscQeRBkGfou+pdlU26MHnfzujII1BKJclz457cJ+/1jOalUaNILABERYFtlk9odokNrUy54bkaAHCbkkESb6Bq9C7adW9mTQpy8zqdOYBMTK86rdnVXh3tneI7uMkXnoI1U23HuouMlcw51ngm2Y/Y++CogkRa07ojtbCGlmcHEgk3gRNzb0Qr6NUU/aGC215/iiNuacyljXyil7ievK6679m9T/wAQ+dfZ3/1NXG4oPp+8Inm35TK639mwJrucf+WOt3CP7Si9DcepOfZM43UJsnJumTjO1Oys2IrEOaMrRUJMGS5/hYRctbl8JIHzvxna9GnnBDTlcBlIGVk6vEEeIS62nBes1cGx5c+Ie5hYXjWDfzXNdv8Add1SlRYDnfSa9ocQGMA1a0ADYwByCGdjlsHR9ph3B0BudwIaDq4Mu1rehvtHMrIwnYjnGpBAa1hcQRsfcAJ1zDRw5rtux+zTh6hFRrAzPLXSSQXDKNtNFv4zDMdYgeIFpgQYOosiHp4q7DEmYjlLR/8AIJltv7JLCWkiWki1MkWJGo1TJ7Lbn6dGWudI8MW3uplpaZ6RbXooUp218lYXkgzyi3CfzKe1L6TZDTI3Fzf7uVMU2ezcTPtPDkjTXxZp5RHND4Tgd+fyRLvE0Dfb105aoCWAy5PFmNTPdugywIM8SZ9EQK7WtzFuYC1yeP3xQntBEgQ7dDOrgAgjX7HyU3sh78S17i4Wn8MzbgJ4c0zhuANI1+izsIPEEa6mbxM7II7pJGn1RL3AOF58I+FihKVEgQ6x1ndE4cQDaTe5v6eqDaNJxcIzDl98VVXYRDgDtPVU0XmYFjM/kjKdJxdES03I++Cno5No0vE4RZx1Gm1iuk7M7Mqmm2qyDmtfQESHNda2oIPArn6PZrwZgETBmNPmu77CxBa1jWxlYNCN78Z2cR0siap+FdV3exEszEZSbPs2XOp+A6awBEea0auOGaDbnlsUBh/wtm0yLCZ6zwt8NEW7i3a2nHjC00qJ1qgPA84GvpCqoYkAkEZeZDvygaobG1mtgOdDnaQC7rMKGHa5h96ZgQYjqPsarO72vUa7Hgix9P0VgWbSxg/hI8iPPgrRixxM9FcqbBL22XPd4uxjVGdrg1zRqRqBf19VtnEcSPqh8f2iykwveYABmJ9BCrKTKarLKbeS94aH+WPFN49WuusftftUfu7aIIMtp6bQAb8TK0e8naPtq5IhrJsN3QdeVlzjcGSFlj8ck5LH4/tlVXOeZJJK77uLjKdGoTUdlBo0xJ0kHl1XKjD5T7vx0lPncN4IgEX5W9Vrrc0p7TT7XoOAy1Wf6gPmimVmuuHAjkQfkvFMO1xu4+Hc65eA0gTpErTpC/hzCBGZztXajSOdgbJeI29RxGMp0mhz3hoJAk8eCjXx1NrC8vaGASXTIHWF5OM5a7M58NIMOJAJ0lo266p3YghrqbargCfE3STabaTzSvAb3a/eLO4OaQG5wAyWz4YJc7le3RamI7WBezK8QM0gQZsY+S4Yw0TFj+LXlE79UI/FDYiB8VPKbbHb1e8TJOvqAnXntSvJJ08p+SdG6NgaUgzCIJnVQzK1gRS2raIdIR5jXjuRx+CHezeEThmGeXDhaJCNq2pxFMSCDFh0I4jhGiEeydpK28P2S58DQCbmy0x2Oxunn+iJTk25WhhzPBdHhBSpgyMxIFyBM8Rw6oun2W2bAq5vZg6KL8kjX/Hay6z2OJMamdNOiuwb2CxAtx4ceq0qeGY2YAPWPsK802R7o6n5BRc4rwYeHh1YQJuJgbRw6hdHhWsFr85gaqGHwuZtrDkNevFaOC7JvM247peW+ocx0uwuFD9GiP4iEbg6DQRcu5WA+asoYZgOUS887j8loYfDgEEwJ2srmMFH0CMl2m1xlgFGMeXNsSB/1NlC0qFzwO8fqFL9zZ+LI7Q3G45ErZnUC1odZ4J30keSKbVEaz0EabmeirqP4ADgk028TLcfsyjQDO7SpkkEutbUj04p/ZNIsbcR8punq2NmyTMQL+oVDqDo8OVsi494/AWPmp/ZpZMv4nE66z/uh8SwVAWkuIIIIGl7acVKux1gb/0xshHPOa4tz06fYR5ag1tzWO7v0xmALtTu3/8AM/FczjsE9mYy0t45SIA0tMr0YOBkFtgdo38rLPr4Om7cAmYF/wAr+inzsO4beYVnOdvyI3I26BEYFsBxcyW+ETF2kGZaLSSByXT43urTIMHKSZBNwDrZYuP7DfSE+81v4wL7G4MgAR8VpjnKzuNgY1yH5aTv8phBJIgnQkwTmzTzhWYjFkvdlymXghriJHATBtN4BTOpOqZyzSm28QWOv73VZ5oBjg5zZt70+EHc84VflKzHOJIY55cRczYaaRraUuz8c1gAyy6CJkzfcAGD0T4p8lwyAOyD3SAXSfx/xE7p8BTZmzViKYMwJAPDXZIA/aENMkxEBviAPI7WUi+wyQG9Lzvc+Sv7cp4cBnsnDUzBk+v3qs9tePC0C51HQBF5gvMDvid/gkrX0ngkAA8zH5pKUosV1ESd1bQo8VoUqanavG1ThcHJ3I2Wlh8HGqeiD9/7Imm5Rk1xwi/D0o6IxtJUYUotxO3ySaRJwaNQo1I2nzVfsXH7/JWsoGNWzzP6rOmiyDwH36ounhRrIPQemqalgCYvP8o+pWlSwDrD3b8iU5jToajRm0OPmI+iOw9J08Og+aKpsa0fxHiSiaTwTLbDl9FpMU1ZQpxzB8kQGiNPjKrA4fYm6tZryWsRU82WAGmfvgrf3ojcxwg/W6rxL3RIBItYTZCYjtljCPaNe3nln5aJ70nsc55mRb5eatyHXKSeNpg6RdAN7QpPixGsXg34AuVzGNNhJ5COt0GmysT7oI4yD8yPkE2MxAY0uqOAja5JjgBc9FChXBJa0aGJM8J0Gyz8aKhIEW3i3rmHyKm5/QmImji85IYZAMEEEHkbnRPkO/KBp8zKyaWEEmcwmxsLgaCwiAtCi0HQyRz+llONyva7pTiCCLAnyieRlDlrYiB5WWjHAR0VD6ZMmfLTyTs2nbMe1psdOF/zTFgix4xyRNeJjfgqyBFwQlpWwZotNoAtF9wfzXMds9i5fHQa3WTH4ebWkGfRdY6kD7p+CpLSL2PU/JPG2Jym3nJrS06seHaZTJGpcDFiqDWDPdOaofecQI/XqvQsZhWv95kjmL8isKv3eoGS0Zem3kVXkz8XKucHlxgF1xO2nLefJVOqElrnC4tIHDitqp3fDZyuDutrc0DUwD27N6i9h6FO5Fpm1LmYKdWvyg3IB3unWe08NllABF0qAUKVMlG0qajydMhm0lIWVwp2vCupMaOZUW7OQPREoxvJX0KROgyjiim0osNhqTHlzQYenhXO/CfMQtPC4QMu4AHYaxwQzqdQ3zQPvmlSpOmHOPxTmiaLKp3AtqOScVRFpPqB8EC2m4mAXHqbD6rTw2GDRLrk+auboNQJPii33YIgHkT98kjWaNf0SdVEE7azb5BVCEg+vLTSdeKsp1G8QRxA+qAbQzFoMmRoLAcJ+J6I2pUIgNPhiOB4AK5U1cMSBxm+1/JQq1M0EsmP4ifyUcMGuEwbHl68xZPUqs08Q5x+RS5pcGaQ0yGNn733SNQhwcWtt0t6jXlCTqotEkcQJCkDa4PyRZfVUAx/atMVC0Agt34WkOHH4oyhVaRmDmniSbx6KNfCg+81x2ixHn+arFJzQQGNbAt4g74AKMZqi3cXvrgRpf70Q76DXGS0GNCAJEqdDCtBzG7tyTfy5KNSvE5Wk9IkeR1utP2kxocM3r+SExNcNJGeOPiDonSQRI2Rjmlwk5m8Ztp0sbcFknsxgd4RlJvaRfWSpvXCoMp+L8U8fz4JCj/E6RPEfQ2CHNMtnxZjzj6fNC1sOwe9dw4Tvw/VLd9wLMYGNdLXsLeAJJHXhdU+xB0IfOmU5gJ+IVJpE6OcNdQPqFF5cIkggb7m28CPRLYSq0HtNp+Xlogq4JN235SiXuDjMwYP3cKp1K/vE8NPsI2QCrSMSL8QFl1gDoI5LeLWi5kW4QP18kBjaIfJBueCKNOffSE6fAfmkjf3Y/xH/SUlPKdCms2RVKmY4ddFBjY/REsZ9/7qK2TZTjdGUMO0/Xih6FjfT1RdPXeOcIgEezMeehTl3LrdMx0XPn9zZTYZvFplUFrW2nThNlIADz9PjqlisTmAa0AbSOG4+SaiNJ2tdOkua87QFOlVmdSeWg9VTyHxP2Ufh6caW5q4VRNSG6Sedyp0HA8o2+xCTRmtsOA4dVGpWmWtHn9UwavimggAE346IkMJFjAB1NtpkfALPr2DWAXmTxV9HwNg29NzOqU/I0Ow7QyBY8+P5JP6HqD9EAa17mfvorW4iNMx9D9FW0+IynAMXhTr0mOEOOYcLfkhTieWn3tqqz2hrY9PyT4LVW4mtTpC5a0bD7vCyR2tUe53s2EMbo42LuYkXCek8ucSY4abbI2mwbj4Kd2q4i6jXdALhBgeR4JnPcNLKym6BcaC9jb4JNc0E5muP8p0+arc6qQ4e8cAJ4fFD4kuIAl0TM29DxRjzElt94No5XVAJP4egSG1NN8gxct96NuEjpCortaSDlggf9Q+uitqxJEX3Asq2YVznb3ERsPUSpspqC0XgDzk/CVVVaALxHAD9VbWa9s2bItYgz0tZQpVyRIBNtCOPJK+Jgpn8MDqqHX+n3xRJdraI5c9kLWZbzul+gFOIyTDZ2iwSqUpjKdbkCPjCkWXtHWFB2GMTNwbb/f6IhhKlMz7xSVwr8WieiSNJ2spuI/D6fcI6nU1IaNve/ILMp1JNkZTqu2H381KxdLoAd406QrwRGt+CrpUwLuurn44TDRGlgIvx5eqAlBAERx0sVcKTomIJ2mI4lVtxJO/5xwUnEoB2Na0Kyi4neB8VGkwfiM8tgpkza4HJPQWtcAZj1uT0Gyupuvv1t6qmiQZDRodY+ARdJo1n5KsStTLiRb1Kqccs7lW+12AUMo1n4K7E7Kiyxc4idhv5Ji0E6EphXA2lWfvJOgS4NW6g4pMwx+7Kf72TYGBxTCuAJJ36D4pXR8pCg7WI57c07KEWKWdx89CDI06wCpeygamb3OojeBspucg1VFWjEmYABnkOMKX79TEEmQQCNtdOnmqK1V05fC8WgkEEcRzQDzBIcwwNgReZmZ2WeWeWtqkntp13OgNzETB8JIO+/Xmk0OadZ5G8/qh8NUaGSwAlwtmIJAAidYF505IGjjKzAC8l0wdBI8wNdE8ct9lZ9NGoKty15aOIiR5kIyliKhYMzmk32HQC1gYlAntEvtndLuLhPlshcfixlLCXkg/hMXGxI6K5fotfa9+JcDDmNHP4/VUnG+K7bcZv5BNharqgEtduAOWs9OsJ8Rg8rb6i0HXzGymZUaOcQDAAJ4jbz56KNd5AMSOEGZ+hBQ85QCSL6xp0lUfvRmWjTmqmX2WkcniP1EeRnVRqViJF77HTylWnFZo0+t+PFUufmnqLeXPVE/AtDuI5dPohnMubgddD5i6NGDJJGm+t7cEE5pP+6BtQ4Gdf+4JKlzHz9/mnRsCMOLhabBr5/RJJTewm7Q9PzQ+Fu4TwSSSqo0irHGySSZFR+qJBt5JJJ49CiKJVr9UySudJqsuN1EOJJk7pJJ+jWVRdqW8bSkkkUDsN3dR8gqmXq3/AIQkksvS2vgDcjaJjbUIPEH/ADCNszBG3ulJJZZ9qx6HYke71PyQWJb4R/Ukkuj/AJYwI0fP81c7QdEklMVQGIaMptpop4PRJJHsKsY8hhgkbeXBD9i1CcskmTBk63OqSSmqFR4XjYEwFl1dv6vkkkkCr+8zy+S0GsGU2Gv5pJLXDus76UYk2J3ytWVXcZF9x80kk6c6VOCSSS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32" name="AutoShape 8" descr="data:image/jpeg;base64,/9j/4AAQSkZJRgABAQAAAQABAAD/2wCEAAkGBxQTEhUUExQVFhUXGBcYGBcYGBkaGBkeGBoYFxcXGB8aHCggGBwlGxYXITEhJSkrLi4uGB8zODMsNygtLisBCgoKDg0OGhAQGywkHCQsLCwsLCwsLCwsLCwsLCwsLCwsLCwsLCwsLCwsLCwsLCwsLCwsLCwsLCwsLCwsLCwsLP/AABEIAMIBAwMBIgACEQEDEQH/xAAbAAABBQEBAAAAAAAAAAAAAAAEAAECAwUGB//EAEQQAAEDAgQDBQYDBgQEBwEAAAEAAhEDIQQSMUFRYXEFBiKBkRMyobHB8ELR4QcUUnKCshUjkvFDU2KiJDODs8LD0hb/xAAYAQADAQEAAAAAAAAAAAAAAAAAAQIDBP/EACQRAQEAAgICAgICAwAAAAAAAAABAhEhMRJBA1FhcSKhEzJC/9oADAMBAAIRAxEAPwD1uiEZTCzKOOpl4YHDMW5wB/CTAPmtA1A0S4wBqSujNy4imhSCqpVAQCLg3B48wrQsK6MTpJgnSUSSSZAOkmUKlVrbuIHUwgLElnu7aw4Me3pTwD2k+gMqJ7ap/hFV38tGq4eoZCfjfotxpJLM/wAUcfdw9c9Qxn97wR6JPxlYXNKmwcX1o/tYR8U/GntppLKbjHn/AItHoxrqh+Dh8lOXn8dU8msa3+8fVHiW2kmWd7B52qH+arl/9tR/wsHVtP8Aqz1P7nBLU+wOrYpjPee1vVwHzKoPatLZ4d/IC/8AtBTUezw3Qhv8jGN+hPxVxwoOpcf6nfQhHA5Uf4kLwyqetMt/vyqh3bIuAGzwdUZPowuPwRowNP8A5bPMA/NEARon/EMf/E6h92n5htVw8pYwH1SFbEn8Mc8rGf8A2PPwWykjc+hpkDDYh2rw3+uf7abPml/g7j79WfJ/yfUcPgtdJHlRpk0u79EGcsnjlYD6taCjBgWcJ6kn5lFJJXK32NRTToNbo1o6ABB4ztqnSrU6Ls2aoYaY8M7AnYlaJXPYiv4mtHie3EjNyBzZBy8Lm/FVjN3krdOhTEJArlu8feR+GDQymahLzMk2bng/AwDy0Sxxt6GV1G5WxzGkgm45FJX0q7XAEOEETqEk+GbxZnfl9CplLW1cwznxHMzLLm+oIMC3yXYdid5szQ8uz1KgkMFOqYgA5GhoIJAiTznkuS7zOw1GthajQfZtqVWva00xDHtaS3wuPAzMbA7LZxveehi6fs6LNGgUp94HcgNkiAG34uC6eNs/XDr2dvlgaG4atESRlAy6RYkHfhtotGh2nUqNDmUHw4SM7mNtzAcSPRebYbDPoOZW8OQuqNYXVHggQJIMtABIdZw4Lpu73eKi5gb+8VIAPiLII3yOJaQXC/CwCyywi8cnUCtiDpTpDmarj8BT+qWXEn8dFv8A6b3fHO35LOoVphuarVkloeC4NMSblsC0RKtwuCpudnJD5AAAOYRNy7NJNxqo1pcy2uqvOjsU1vJopt/vzKrK0618S/8AlBj1pUx81rUqbQPCAByAj4KyFPkrTF/cmH/g13/z1HR6PqfRSp9lNHu4XDt5mCfgz6rYhOjyp6B06NUfipgcG0zb/vv6JfujjrVqeQYB8Gz8UYklujQT/D2b53fzPefhMKdLBU26MYOjRKISRumaE6SSQJNCdJAJJJJAJJJMgHTJSqq5sRyPXTZAWp1yfdLt5n7nQzvYCGMaZqCZyyc3A9UT2l3yw1GA52YnUUy1+XrBhVcbKnyjo00rlsR39wjchDiQ4TOV1p0m0T5rzXt7vdVrV3OY9zBNg15gAWBA2KJham/JJ09rrVCZawidzqG/meX2c3tfBhuR7R4hUpA8T49+cu3lec92/wBoVakMtUCoxrTGzpExJ3k6ytV37QhVdkNOG52PbB8QDCHEGbE+E6QqxllK542PRawOQgOh0a2157Lz7G4I1yGV2Z6rHOykOinZxb4hnhz5yuDXHR51ykoHvD32zODsMHAuaA7OWgGxFoEgjNqL+ELnMB3pbSwvjcX1faEiMznRYghxdYeFo0GirCzHtGecvTf7Q721aNQ0/Z025YGUMeALA2/yXWvxKSwK3frBMOVuH9qAB/mVQM7rCc1rkGR5JLaZYJ04bEmYMyIM3tPMTHK3BXYd0XBIMTuBrpqgf3hpb4bEEg6Q4fmT807MSSDMn7G65N3bo1HQ4btbKc4BOojN4Lg+HxbXRndTtF1Os32jjkGYlk2JANyADawuZAseK56pVDr5g7NEzPHdHYerUbSEODWGqLAic+WB/wBQBE300VzK7RqPW+yceHsrD2zfbU3EtptcGU3ENAbGhIsZgiYNkB2Fi2YWi6tUxJNUtymkdG/wBua52Dt+MFeX5znMnNJDtdTqd7yR8VrYft1zrVPFYinBLSA7UCLEkCLgzbdVM09PVuze+FCkynTbSqMZOVpItB/FMncmxuu0a6RNl5W/vBgxQbTa0tc0tfcMAc9tmioA7NrJtGiOxnfvNWpCiHERBDSLkwbCYPDldTlJelTPXb0dKVhYTvRTdTz5XmA7MGtmMkZz0kiDvssPtTvAyrkdRxTszqrQGgBoY2cr84IzGxF+PAKNL847qUpQuBLwwe0ILvL4RqDroipSVClKU6ZAOkmSQDpKKbOOIQE1nY/tuhRn2lVjSATE3ty48lR2x3ioUGvmqzO1pOSQXToBAvqvDMX2m6o97nkuNzrpJm3mVeOO2eeeunqmI/aRhw15ax5IHgmAHGYv/CNDK5TtH9oOKcbOFNu4Y0fN0lcg7EbACI0sZQdWuSekE8lUxjK55V1GN7y16zYqVXkAyBIHyCz3doOn2mZ2a98xkzrfVZdOT7ug9fVV1pFjMpJ5q/s6oMjZOjRx4a/D4KWJxhnUkARrKysM85WwLQP1ReIw5FJtVxOVz3MhrS4gtAdJAOhBVaO48psrlxsTzVeKphwtMjYE+avwtIkeBpM8GmfTXyRVTsGu8ECm7+aA3X+YiEreTmOTIp0Yh0OM85F0XgK49qBJmHc9jzWz2b3RrNEOc0Dhckemv+pGjumymPaZvGNIbAva8kk2KJlFXCuYpVhYZjI9b8LFYnauNmS4X0nSY6amV3VXsJtBuY1H1DBsQA3jcMA+PBcf2kWVmWDGEC0iA4AmSBzJ/wC1RnlPQ8NduZfjb6geSSuZQMbeiSnatwU0EyQ0wD0I5dFZhi1pg34gg+hg2VmHcw+F0F994HzHon/c4cCDaeBPlbdLa1rHQ2xmdBwvp06q3B4stdIDNAIN/wCps2nqh6VP1PKD8U5pmDwvH3rsjabGtS7Qoh9MsZ4mFrnOc65iczB+GDI1BuNYMJsbi6WZxpNyMe1ha0i7XQC7Kf4c084hc/Oo0Mq1rpEcNzy2VXK0tNh9YWIkmOcyZP2VOm8wDJaRpci/rwWXTrC0Q6NRpyCtpPMGREx01STY6LD40iwccp2G3LqpGr4mk8xzWPRxbYjSd+MaaIp1eCJvOkapbsKxvMx1QQQ51iCLm3A8lv0u/mKIcHObIOoaJG8DldcVTxh3AmbgbbfNVNxUutxJjbRX58cxPMet9n/tBplkVWkPg3bEE/htP6J+7XfkVKvs67mskAAkgeLhznZeWirEGOoCtbWi++3FXJLD88tvfqeNpuu2o1w5EH5Lm+9nfFuGYRTGd2ma4Y0yRlJ/i8LoHK6817F7dqYaq2o0yBMtnUHUHX1WX3h7SFWvUe1paxxJLCZgwNxqpskXfk3GxV76V3NDDUdYOzCcpcSSZJABJFt/wrPxfeOrVDGvqOhgIbfiZJJ3O0mdAsJzhqJM7bz+WqhRFxrHNZXlnutatWc6/HWTx6rKrvOsQpUKhz7xNlfWJiP9/L1V/Hn6I2FqEAkanePgh6uLLg6/DbnbyRFNpOosbdJVOMw7Qwls7TA57rTyio67uV3bGKo1Kj6rmZKmQANBnwhwuTY3hdBhv2f0n0/HVrAxJAyEcoOUSuG7q96HYN5dAc11i2SINspt/UtzHd/quKe2nSe6hBJluU5xE39oQBEcd/Ja4/Hudw7Pa7uv3Hw9fCUqjq1YEtJIAsIe5ovkP8PFbOH7GpUs1L/zAMrznAdDvE23hEWaNt1w3YXfKth6LKbKzvDn8HsKTgJc4+8SCbn4rr+7nbb8W6q98EtFNoIYGSPGbgOI3WGfxSfy8v7Xj/s1XMA0EX2ChUeGgkq6oVn9t1CKToLRrOaYPhda2hmLrJqGPbdIOjM2JgwRYnS5MbHSSsLvD3iaQ8NOamQRYiJ0Jtta2i89xmI8ZymASYA3kqg4rwyTfnfht0S5ZZZWtr/+kqMpta1zspJcCQRM2InccVl43He0gkzOgnZUVseHECmCTaPO0XQWIJDyHWcNfrP6JSJkp3gE+6Tzv9E6q9u/Y/NMqVpca0OEG0zJ1COdjbggnib/AD891j0xI/VPSflKpo3adTNOs8Ovn8QrKrSC0iSBre4I/SEBRrE/AK+gL3gjrqYv8FIW4ym0y5sgze/KZ48EI0bDr+iPDGmYMEA2IsbWi/zQdd5aTADdyIjkIj1Qk9HwjQzuZ9R6rQwrSIsL3vcx9NUBTcJbOvGJn9UU2sA6AI2JGo05p2pq4AOOYZbm40vvY24o7MIGYAkevLQ3HrssWm4AmTv80fTq2a4CZsI2nSbcUqLBftmzlIEa8CJ6aKxjRJMkiZBt6c1V7aRkMAnePTmqXVQDlmI4aH7hG06atKoBabefzhWFk3bB4z96LIpkEGTB629Fv93nsa45nNgjKS5hcBMXhv5pzLV5Fx+mca5GwWe/ECfEAWjaSPKRf0Xe0eycI1j81Nx/Fnks8OwaDOo4yuXxXY7HlzqLreKWuEQGtzW42mYGvJaZWVOmN7QHTcxBuNLQTcbqtlVwcGm19za5jfRaHaeANKMzC1pPgdcZso99t+luabs2mKz3Gs8sAYJOSSXAlwbwBIBups32rSoVI0OlouRI+YUzUnLJgQSQPgEc/u3UzRldlIzExcToDeAfuyd3d6qdBAFr28ksPj52Liz3VZiPO8fO6hVq2MncfAo2p2PUY5wNIkQQAXTl4OtuOifHdjezYXS33Zy5XyeBBLY+K0sHi2KPdDE1W+3ZQzNf4g4upgEHkXCDbggcd3drspVn1GMa2mHGpBa5wDfZOOUbmKjbhF0O/UMI9mWuzOyxUdlY0mzWgW3OqBqd4RUbUFV1QioXAtaRcOFMGSY19npCN497VMMvbK7JpyAYNi4yP5iBbzC9B7lU4bV8BbJbF9bE2EWuVwPZfbXsPCWAsl5t70l5Lb8A2y6zuV266tXqtIDaeUOaN5Bgknos7497VMLMtu1esTvhSe7C1hTEuyi25AImI3iVsvNlB8GQd7eqTS9PAC4a8dPvgEBXlx3PRdX2p2FUFXIdTm0sfCMwF4tDSZ57rm69IFw25g89esJRlJpRS8J1gjQ8/wBFKowucXEySSSdZ4lWuc72UZYbMlwZJMACM0WHLmqH1dALQI80aMQxrIuWk8TM/NOs8uI3+SSoeIii+ARAPyUqrII38kMx3JEe1kRvxnZC1weAfv7sjcKGmdTAB0QLqL2OLHgdZEHYEHgo0qkEyBwPqkGw7EZS0NuNSSLcY4hU4ppdfXy0A2PHe/JNhsZGsdNQim0jYgNygHUgg67G0cuKSWWx358/0Um1fSI9ePomygl1tOO29lRTYZv/ALpgWx3FHYZo4xHBZTNdgjsM4m3z9QlS01vaGAHAkcd+O3JO6k25i/mevLX5IVpMRMbxe/SNVP8AepdlPnqPMc9FIVOrhrnDUH7si8JiDMEgNIBzCYbOzvOyrcASQQSJEnSbawN1GhhzNpLb8LgCYPUiE9z2Te7RbWFNw1DIJOwvBPmbeSy+zO03sqNc25aTEgEcN7arq+y8Hiq1MtaPDla0h0NdFy1rt9DZUM7gVhUBztDZktMmOkCE+PQvx2ju0e9xq4doNBhqCmWe6C4eJhNQeGBMABcwyu+sA9rGF7PImLwfMnVd2zuwB71U6fcSUXR7uUgfdLjxJv8ACEZZZeleFcYBi3zDKZM3gEunkS6SnwWLxYn2lF+9mscQeRBkGfou+pdlU26MHnfzujII1BKJclz457cJ+/1jOalUaNILABERYFtlk9odokNrUy54bkaAHCbkkESb6Bq9C7adW9mTQpy8zqdOYBMTK86rdnVXh3tneI7uMkXnoI1U23HuouMlcw51ngm2Y/Y++CogkRa07ojtbCGlmcHEgk3gRNzb0Qr6NUU/aGC215/iiNuacyljXyil7ievK6679m9T/wAQ+dfZ3/1NXG4oPp+8Inm35TK639mwJrucf+WOt3CP7Si9DcepOfZM43UJsnJumTjO1Oys2IrEOaMrRUJMGS5/hYRctbl8JIHzvxna9GnnBDTlcBlIGVk6vEEeIS62nBes1cGx5c+Ie5hYXjWDfzXNdv8Add1SlRYDnfSa9ocQGMA1a0ADYwByCGdjlsHR9ph3B0BudwIaDq4Mu1rehvtHMrIwnYjnGpBAa1hcQRsfcAJ1zDRw5rtux+zTh6hFRrAzPLXSSQXDKNtNFv4zDMdYgeIFpgQYOosiHp4q7DEmYjlLR/8AIJltv7JLCWkiWki1MkWJGo1TJ7Lbn6dGWudI8MW3uplpaZ6RbXooUp218lYXkgzyi3CfzKe1L6TZDTI3Fzf7uVMU2ezcTPtPDkjTXxZp5RHND4Tgd+fyRLvE0Dfb105aoCWAy5PFmNTPdugywIM8SZ9EQK7WtzFuYC1yeP3xQntBEgQ7dDOrgAgjX7HyU3sh78S17i4Wn8MzbgJ4c0zhuANI1+izsIPEEa6mbxM7II7pJGn1RL3AOF58I+FihKVEgQ6x1ndE4cQDaTe5v6eqDaNJxcIzDl98VVXYRDgDtPVU0XmYFjM/kjKdJxdES03I++Cno5No0vE4RZx1Gm1iuk7M7Mqmm2qyDmtfQESHNda2oIPArn6PZrwZgETBmNPmu77CxBa1jWxlYNCN78Z2cR0siap+FdV3exEszEZSbPs2XOp+A6awBEea0auOGaDbnlsUBh/wtm0yLCZ6zwt8NEW7i3a2nHjC00qJ1qgPA84GvpCqoYkAkEZeZDvygaobG1mtgOdDnaQC7rMKGHa5h96ZgQYjqPsarO72vUa7Hgix9P0VgWbSxg/hI8iPPgrRixxM9FcqbBL22XPd4uxjVGdrg1zRqRqBf19VtnEcSPqh8f2iykwveYABmJ9BCrKTKarLKbeS94aH+WPFN49WuusftftUfu7aIIMtp6bQAb8TK0e8naPtq5IhrJsN3QdeVlzjcGSFlj8ck5LH4/tlVXOeZJJK77uLjKdGoTUdlBo0xJ0kHl1XKjD5T7vx0lPncN4IgEX5W9Vrrc0p7TT7XoOAy1Wf6gPmimVmuuHAjkQfkvFMO1xu4+Hc65eA0gTpErTpC/hzCBGZztXajSOdgbJeI29RxGMp0mhz3hoJAk8eCjXx1NrC8vaGASXTIHWF5OM5a7M58NIMOJAJ0lo266p3YghrqbargCfE3STabaTzSvAb3a/eLO4OaQG5wAyWz4YJc7le3RamI7WBezK8QM0gQZsY+S4Yw0TFj+LXlE79UI/FDYiB8VPKbbHb1e8TJOvqAnXntSvJJ08p+SdG6NgaUgzCIJnVQzK1gRS2raIdIR5jXjuRx+CHezeEThmGeXDhaJCNq2pxFMSCDFh0I4jhGiEeydpK28P2S58DQCbmy0x2Oxunn+iJTk25WhhzPBdHhBSpgyMxIFyBM8Rw6oun2W2bAq5vZg6KL8kjX/Hay6z2OJMamdNOiuwb2CxAtx4ceq0qeGY2YAPWPsK802R7o6n5BRc4rwYeHh1YQJuJgbRw6hdHhWsFr85gaqGHwuZtrDkNevFaOC7JvM247peW+ocx0uwuFD9GiP4iEbg6DQRcu5WA+asoYZgOUS887j8loYfDgEEwJ2srmMFH0CMl2m1xlgFGMeXNsSB/1NlC0qFzwO8fqFL9zZ+LI7Q3G45ErZnUC1odZ4J30keSKbVEaz0EabmeirqP4ADgk028TLcfsyjQDO7SpkkEutbUj04p/ZNIsbcR8punq2NmyTMQL+oVDqDo8OVsi494/AWPmp/ZpZMv4nE66z/uh8SwVAWkuIIIIGl7acVKux1gb/0xshHPOa4tz06fYR5ag1tzWO7v0xmALtTu3/8AM/FczjsE9mYy0t45SIA0tMr0YOBkFtgdo38rLPr4Om7cAmYF/wAr+inzsO4beYVnOdvyI3I26BEYFsBxcyW+ETF2kGZaLSSByXT43urTIMHKSZBNwDrZYuP7DfSE+81v4wL7G4MgAR8VpjnKzuNgY1yH5aTv8phBJIgnQkwTmzTzhWYjFkvdlymXghriJHATBtN4BTOpOqZyzSm28QWOv73VZ5oBjg5zZt70+EHc84VflKzHOJIY55cRczYaaRraUuz8c1gAyy6CJkzfcAGD0T4p8lwyAOyD3SAXSfx/xE7p8BTZmzViKYMwJAPDXZIA/aENMkxEBviAPI7WUi+wyQG9Lzvc+Sv7cp4cBnsnDUzBk+v3qs9tePC0C51HQBF5gvMDvid/gkrX0ngkAA8zH5pKUosV1ESd1bQo8VoUqanavG1ThcHJ3I2Wlh8HGqeiD9/7Imm5Rk1xwi/D0o6IxtJUYUotxO3ySaRJwaNQo1I2nzVfsXH7/JWsoGNWzzP6rOmiyDwH36ounhRrIPQemqalgCYvP8o+pWlSwDrD3b8iU5jToajRm0OPmI+iOw9J08Og+aKpsa0fxHiSiaTwTLbDl9FpMU1ZQpxzB8kQGiNPjKrA4fYm6tZryWsRU82WAGmfvgrf3ojcxwg/W6rxL3RIBItYTZCYjtljCPaNe3nln5aJ70nsc55mRb5eatyHXKSeNpg6RdAN7QpPixGsXg34AuVzGNNhJ5COt0GmysT7oI4yD8yPkE2MxAY0uqOAja5JjgBc9FChXBJa0aGJM8J0Gyz8aKhIEW3i3rmHyKm5/QmImji85IYZAMEEEHkbnRPkO/KBp8zKyaWEEmcwmxsLgaCwiAtCi0HQyRz+llONyva7pTiCCLAnyieRlDlrYiB5WWjHAR0VD6ZMmfLTyTs2nbMe1psdOF/zTFgix4xyRNeJjfgqyBFwQlpWwZotNoAtF9wfzXMds9i5fHQa3WTH4ebWkGfRdY6kD7p+CpLSL2PU/JPG2Jym3nJrS06seHaZTJGpcDFiqDWDPdOaofecQI/XqvQsZhWv95kjmL8isKv3eoGS0Zem3kVXkz8XKucHlxgF1xO2nLefJVOqElrnC4tIHDitqp3fDZyuDutrc0DUwD27N6i9h6FO5Fpm1LmYKdWvyg3IB3unWe08NllABF0qAUKVMlG0qajydMhm0lIWVwp2vCupMaOZUW7OQPREoxvJX0KROgyjiim0osNhqTHlzQYenhXO/CfMQtPC4QMu4AHYaxwQzqdQ3zQPvmlSpOmHOPxTmiaLKp3AtqOScVRFpPqB8EC2m4mAXHqbD6rTw2GDRLrk+auboNQJPii33YIgHkT98kjWaNf0SdVEE7azb5BVCEg+vLTSdeKsp1G8QRxA+qAbQzFoMmRoLAcJ+J6I2pUIgNPhiOB4AK5U1cMSBxm+1/JQq1M0EsmP4ifyUcMGuEwbHl68xZPUqs08Q5x+RS5pcGaQ0yGNn733SNQhwcWtt0t6jXlCTqotEkcQJCkDa4PyRZfVUAx/atMVC0Agt34WkOHH4oyhVaRmDmniSbx6KNfCg+81x2ixHn+arFJzQQGNbAt4g74AKMZqi3cXvrgRpf70Q76DXGS0GNCAJEqdDCtBzG7tyTfy5KNSvE5Wk9IkeR1utP2kxocM3r+SExNcNJGeOPiDonSQRI2Rjmlwk5m8Ztp0sbcFknsxgd4RlJvaRfWSpvXCoMp+L8U8fz4JCj/E6RPEfQ2CHNMtnxZjzj6fNC1sOwe9dw4Tvw/VLd9wLMYGNdLXsLeAJJHXhdU+xB0IfOmU5gJ+IVJpE6OcNdQPqFF5cIkggb7m28CPRLYSq0HtNp+Xlogq4JN235SiXuDjMwYP3cKp1K/vE8NPsI2QCrSMSL8QFl1gDoI5LeLWi5kW4QP18kBjaIfJBueCKNOffSE6fAfmkjf3Y/xH/SUlPKdCms2RVKmY4ddFBjY/REsZ9/7qK2TZTjdGUMO0/Xih6FjfT1RdPXeOcIgEezMeehTl3LrdMx0XPn9zZTYZvFplUFrW2nThNlIADz9PjqlisTmAa0AbSOG4+SaiNJ2tdOkua87QFOlVmdSeWg9VTyHxP2Ufh6caW5q4VRNSG6Sedyp0HA8o2+xCTRmtsOA4dVGpWmWtHn9UwavimggAE346IkMJFjAB1NtpkfALPr2DWAXmTxV9HwNg29NzOqU/I0Ow7QyBY8+P5JP6HqD9EAa17mfvorW4iNMx9D9FW0+IynAMXhTr0mOEOOYcLfkhTieWn3tqqz2hrY9PyT4LVW4mtTpC5a0bD7vCyR2tUe53s2EMbo42LuYkXCek8ucSY4abbI2mwbj4Kd2q4i6jXdALhBgeR4JnPcNLKym6BcaC9jb4JNc0E5muP8p0+arc6qQ4e8cAJ4fFD4kuIAl0TM29DxRjzElt94No5XVAJP4egSG1NN8gxct96NuEjpCortaSDlggf9Q+uitqxJEX3Asq2YVznb3ERsPUSpspqC0XgDzk/CVVVaALxHAD9VbWa9s2bItYgz0tZQpVyRIBNtCOPJK+Jgpn8MDqqHX+n3xRJdraI5c9kLWZbzul+gFOIyTDZ2iwSqUpjKdbkCPjCkWXtHWFB2GMTNwbb/f6IhhKlMz7xSVwr8WieiSNJ2spuI/D6fcI6nU1IaNve/ILMp1JNkZTqu2H381KxdLoAd406QrwRGt+CrpUwLuurn44TDRGlgIvx5eqAlBAERx0sVcKTomIJ2mI4lVtxJO/5xwUnEoB2Na0Kyi4neB8VGkwfiM8tgpkza4HJPQWtcAZj1uT0Gyupuvv1t6qmiQZDRodY+ARdJo1n5KsStTLiRb1Kqccs7lW+12AUMo1n4K7E7Kiyxc4idhv5Ji0E6EphXA2lWfvJOgS4NW6g4pMwx+7Kf72TYGBxTCuAJJ36D4pXR8pCg7WI57c07KEWKWdx89CDI06wCpeygamb3OojeBspucg1VFWjEmYABnkOMKX79TEEmQQCNtdOnmqK1V05fC8WgkEEcRzQDzBIcwwNgReZmZ2WeWeWtqkntp13OgNzETB8JIO+/Xmk0OadZ5G8/qh8NUaGSwAlwtmIJAAidYF505IGjjKzAC8l0wdBI8wNdE8ct9lZ9NGoKty15aOIiR5kIyliKhYMzmk32HQC1gYlAntEvtndLuLhPlshcfixlLCXkg/hMXGxI6K5fotfa9+JcDDmNHP4/VUnG+K7bcZv5BNharqgEtduAOWs9OsJ8Rg8rb6i0HXzGymZUaOcQDAAJ4jbz56KNd5AMSOEGZ+hBQ85QCSL6xp0lUfvRmWjTmqmX2WkcniP1EeRnVRqViJF77HTylWnFZo0+t+PFUufmnqLeXPVE/AtDuI5dPohnMubgddD5i6NGDJJGm+t7cEE5pP+6BtQ4Gdf+4JKlzHz9/mnRsCMOLhabBr5/RJJTewm7Q9PzQ+Fu4TwSSSqo0irHGySSZFR+qJBt5JJJ49CiKJVr9UySudJqsuN1EOJJk7pJJ+jWVRdqW8bSkkkUDsN3dR8gqmXq3/AIQkksvS2vgDcjaJjbUIPEH/ADCNszBG3ulJJZZ9qx6HYke71PyQWJb4R/Ukkuj/AJYwI0fP81c7QdEklMVQGIaMptpop4PRJJHsKsY8hhgkbeXBD9i1CcskmTBk63OqSSmqFR4XjYEwFl1dv6vkkkkCr+8zy+S0GsGU2Gv5pJLXDus76UYk2J3ytWVXcZF9x80kk6c6VOCSSS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34" name="AutoShape 10" descr="data:image/jpeg;base64,/9j/4AAQSkZJRgABAQAAAQABAAD/2wCEAAkGBxQTEhUUExQVFhUXGBcYGBcYGBkaGBkeGBoYFxcXGB8aHCggGBwlGxYXITEhJSkrLi4uGB8zODMsNygtLisBCgoKDg0OGhAQGywkHCQsLCwsLCwsLCwsLCwsLCwsLCwsLCwsLCwsLCwsLCwsLCwsLCwsLCwsLCwsLCwsLCwsLP/AABEIAMIBAwMBIgACEQEDEQH/xAAbAAABBQEBAAAAAAAAAAAAAAAEAAECAwUGB//EAEQQAAEDAgQDBQYDBgQEBwEAAAEAAhEDIQQSMUFRYXEFBiKBkRMyobHB8ELR4QcUUnKCshUjkvFDU2KiJDODs8LD0hb/xAAYAQADAQEAAAAAAAAAAAAAAAAAAQIDBP/EACQRAQEAAgICAgICAwAAAAAAAAABAhEhMRJBA1FhcSKhEzJC/9oADAMBAAIRAxEAPwD1uiEZTCzKOOpl4YHDMW5wB/CTAPmtA1A0S4wBqSujNy4imhSCqpVAQCLg3B48wrQsK6MTpJgnSUSSSZAOkmUKlVrbuIHUwgLElnu7aw4Me3pTwD2k+gMqJ7ap/hFV38tGq4eoZCfjfotxpJLM/wAUcfdw9c9Qxn97wR6JPxlYXNKmwcX1o/tYR8U/GntppLKbjHn/AItHoxrqh+Dh8lOXn8dU8msa3+8fVHiW2kmWd7B52qH+arl/9tR/wsHVtP8Aqz1P7nBLU+wOrYpjPee1vVwHzKoPatLZ4d/IC/8AtBTUezw3Qhv8jGN+hPxVxwoOpcf6nfQhHA5Uf4kLwyqetMt/vyqh3bIuAGzwdUZPowuPwRowNP8A5bPMA/NEARon/EMf/E6h92n5htVw8pYwH1SFbEn8Mc8rGf8A2PPwWykjc+hpkDDYh2rw3+uf7abPml/g7j79WfJ/yfUcPgtdJHlRpk0u79EGcsnjlYD6taCjBgWcJ6kn5lFJJXK32NRTToNbo1o6ABB4ztqnSrU6Ls2aoYaY8M7AnYlaJXPYiv4mtHie3EjNyBzZBy8Lm/FVjN3krdOhTEJArlu8feR+GDQymahLzMk2bng/AwDy0Sxxt6GV1G5WxzGkgm45FJX0q7XAEOEETqEk+GbxZnfl9CplLW1cwznxHMzLLm+oIMC3yXYdid5szQ8uz1KgkMFOqYgA5GhoIJAiTznkuS7zOw1GthajQfZtqVWva00xDHtaS3wuPAzMbA7LZxveehi6fs6LNGgUp94HcgNkiAG34uC6eNs/XDr2dvlgaG4atESRlAy6RYkHfhtotGh2nUqNDmUHw4SM7mNtzAcSPRebYbDPoOZW8OQuqNYXVHggQJIMtABIdZw4Lpu73eKi5gb+8VIAPiLII3yOJaQXC/CwCyywi8cnUCtiDpTpDmarj8BT+qWXEn8dFv8A6b3fHO35LOoVphuarVkloeC4NMSblsC0RKtwuCpudnJD5AAAOYRNy7NJNxqo1pcy2uqvOjsU1vJopt/vzKrK0618S/8AlBj1pUx81rUqbQPCAByAj4KyFPkrTF/cmH/g13/z1HR6PqfRSp9lNHu4XDt5mCfgz6rYhOjyp6B06NUfipgcG0zb/vv6JfujjrVqeQYB8Gz8UYklujQT/D2b53fzPefhMKdLBU26MYOjRKISRumaE6SSQJNCdJAJJJJAJJJMgHTJSqq5sRyPXTZAWp1yfdLt5n7nQzvYCGMaZqCZyyc3A9UT2l3yw1GA52YnUUy1+XrBhVcbKnyjo00rlsR39wjchDiQ4TOV1p0m0T5rzXt7vdVrV3OY9zBNg15gAWBA2KJham/JJ09rrVCZawidzqG/meX2c3tfBhuR7R4hUpA8T49+cu3lec92/wBoVakMtUCoxrTGzpExJ3k6ytV37QhVdkNOG52PbB8QDCHEGbE+E6QqxllK542PRawOQgOh0a2157Lz7G4I1yGV2Z6rHOykOinZxb4hnhz5yuDXHR51ykoHvD32zODsMHAuaA7OWgGxFoEgjNqL+ELnMB3pbSwvjcX1faEiMznRYghxdYeFo0GirCzHtGecvTf7Q721aNQ0/Z025YGUMeALA2/yXWvxKSwK3frBMOVuH9qAB/mVQM7rCc1rkGR5JLaZYJ04bEmYMyIM3tPMTHK3BXYd0XBIMTuBrpqgf3hpb4bEEg6Q4fmT807MSSDMn7G65N3bo1HQ4btbKc4BOojN4Lg+HxbXRndTtF1Os32jjkGYlk2JANyADawuZAseK56pVDr5g7NEzPHdHYerUbSEODWGqLAic+WB/wBQBE300VzK7RqPW+yceHsrD2zfbU3EtptcGU3ENAbGhIsZgiYNkB2Fi2YWi6tUxJNUtymkdG/wBua52Dt+MFeX5znMnNJDtdTqd7yR8VrYft1zrVPFYinBLSA7UCLEkCLgzbdVM09PVuze+FCkynTbSqMZOVpItB/FMncmxuu0a6RNl5W/vBgxQbTa0tc0tfcMAc9tmioA7NrJtGiOxnfvNWpCiHERBDSLkwbCYPDldTlJelTPXb0dKVhYTvRTdTz5XmA7MGtmMkZz0kiDvssPtTvAyrkdRxTszqrQGgBoY2cr84IzGxF+PAKNL847qUpQuBLwwe0ILvL4RqDroipSVClKU6ZAOkmSQDpKKbOOIQE1nY/tuhRn2lVjSATE3ty48lR2x3ioUGvmqzO1pOSQXToBAvqvDMX2m6o97nkuNzrpJm3mVeOO2eeeunqmI/aRhw15ax5IHgmAHGYv/CNDK5TtH9oOKcbOFNu4Y0fN0lcg7EbACI0sZQdWuSekE8lUxjK55V1GN7y16zYqVXkAyBIHyCz3doOn2mZ2a98xkzrfVZdOT7ug9fVV1pFjMpJ5q/s6oMjZOjRx4a/D4KWJxhnUkARrKysM85WwLQP1ReIw5FJtVxOVz3MhrS4gtAdJAOhBVaO48psrlxsTzVeKphwtMjYE+avwtIkeBpM8GmfTXyRVTsGu8ECm7+aA3X+YiEreTmOTIp0Yh0OM85F0XgK49qBJmHc9jzWz2b3RrNEOc0Dhckemv+pGjumymPaZvGNIbAva8kk2KJlFXCuYpVhYZjI9b8LFYnauNmS4X0nSY6amV3VXsJtBuY1H1DBsQA3jcMA+PBcf2kWVmWDGEC0iA4AmSBzJ/wC1RnlPQ8NduZfjb6geSSuZQMbeiSnatwU0EyQ0wD0I5dFZhi1pg34gg+hg2VmHcw+F0F994HzHon/c4cCDaeBPlbdLa1rHQ2xmdBwvp06q3B4stdIDNAIN/wCps2nqh6VP1PKD8U5pmDwvH3rsjabGtS7Qoh9MsZ4mFrnOc65iczB+GDI1BuNYMJsbi6WZxpNyMe1ha0i7XQC7Kf4c084hc/Oo0Mq1rpEcNzy2VXK0tNh9YWIkmOcyZP2VOm8wDJaRpci/rwWXTrC0Q6NRpyCtpPMGREx01STY6LD40iwccp2G3LqpGr4mk8xzWPRxbYjSd+MaaIp1eCJvOkapbsKxvMx1QQQ51iCLm3A8lv0u/mKIcHObIOoaJG8DldcVTxh3AmbgbbfNVNxUutxJjbRX58cxPMet9n/tBplkVWkPg3bEE/htP6J+7XfkVKvs67mskAAkgeLhznZeWirEGOoCtbWi++3FXJLD88tvfqeNpuu2o1w5EH5Lm+9nfFuGYRTGd2ma4Y0yRlJ/i8LoHK6817F7dqYaq2o0yBMtnUHUHX1WX3h7SFWvUe1paxxJLCZgwNxqpskXfk3GxV76V3NDDUdYOzCcpcSSZJABJFt/wrPxfeOrVDGvqOhgIbfiZJJ3O0mdAsJzhqJM7bz+WqhRFxrHNZXlnutatWc6/HWTx6rKrvOsQpUKhz7xNlfWJiP9/L1V/Hn6I2FqEAkanePgh6uLLg6/DbnbyRFNpOosbdJVOMw7Qwls7TA57rTyio67uV3bGKo1Kj6rmZKmQANBnwhwuTY3hdBhv2f0n0/HVrAxJAyEcoOUSuG7q96HYN5dAc11i2SINspt/UtzHd/quKe2nSe6hBJluU5xE39oQBEcd/Ja4/Hudw7Pa7uv3Hw9fCUqjq1YEtJIAsIe5ovkP8PFbOH7GpUs1L/zAMrznAdDvE23hEWaNt1w3YXfKth6LKbKzvDn8HsKTgJc4+8SCbn4rr+7nbb8W6q98EtFNoIYGSPGbgOI3WGfxSfy8v7Xj/s1XMA0EX2ChUeGgkq6oVn9t1CKToLRrOaYPhda2hmLrJqGPbdIOjM2JgwRYnS5MbHSSsLvD3iaQ8NOamQRYiJ0Jtta2i89xmI8ZymASYA3kqg4rwyTfnfht0S5ZZZWtr/+kqMpta1zspJcCQRM2InccVl43He0gkzOgnZUVseHECmCTaPO0XQWIJDyHWcNfrP6JSJkp3gE+6Tzv9E6q9u/Y/NMqVpca0OEG0zJ1COdjbggnib/AD891j0xI/VPSflKpo3adTNOs8Ovn8QrKrSC0iSBre4I/SEBRrE/AK+gL3gjrqYv8FIW4ym0y5sgze/KZ48EI0bDr+iPDGmYMEA2IsbWi/zQdd5aTADdyIjkIj1Qk9HwjQzuZ9R6rQwrSIsL3vcx9NUBTcJbOvGJn9UU2sA6AI2JGo05p2pq4AOOYZbm40vvY24o7MIGYAkevLQ3HrssWm4AmTv80fTq2a4CZsI2nSbcUqLBftmzlIEa8CJ6aKxjRJMkiZBt6c1V7aRkMAnePTmqXVQDlmI4aH7hG06atKoBabefzhWFk3bB4z96LIpkEGTB629Fv93nsa45nNgjKS5hcBMXhv5pzLV5Fx+mca5GwWe/ECfEAWjaSPKRf0Xe0eycI1j81Nx/Fnks8OwaDOo4yuXxXY7HlzqLreKWuEQGtzW42mYGvJaZWVOmN7QHTcxBuNLQTcbqtlVwcGm19za5jfRaHaeANKMzC1pPgdcZso99t+luabs2mKz3Gs8sAYJOSSXAlwbwBIBups32rSoVI0OlouRI+YUzUnLJgQSQPgEc/u3UzRldlIzExcToDeAfuyd3d6qdBAFr28ksPj52Liz3VZiPO8fO6hVq2MncfAo2p2PUY5wNIkQQAXTl4OtuOifHdjezYXS33Zy5XyeBBLY+K0sHi2KPdDE1W+3ZQzNf4g4upgEHkXCDbggcd3drspVn1GMa2mHGpBa5wDfZOOUbmKjbhF0O/UMI9mWuzOyxUdlY0mzWgW3OqBqd4RUbUFV1QioXAtaRcOFMGSY19npCN497VMMvbK7JpyAYNi4yP5iBbzC9B7lU4bV8BbJbF9bE2EWuVwPZfbXsPCWAsl5t70l5Lb8A2y6zuV266tXqtIDaeUOaN5Bgknos7497VMLMtu1esTvhSe7C1hTEuyi25AImI3iVsvNlB8GQd7eqTS9PAC4a8dPvgEBXlx3PRdX2p2FUFXIdTm0sfCMwF4tDSZ57rm69IFw25g89esJRlJpRS8J1gjQ8/wBFKowucXEySSSdZ4lWuc72UZYbMlwZJMACM0WHLmqH1dALQI80aMQxrIuWk8TM/NOs8uI3+SSoeIii+ARAPyUqrII38kMx3JEe1kRvxnZC1weAfv7sjcKGmdTAB0QLqL2OLHgdZEHYEHgo0qkEyBwPqkGw7EZS0NuNSSLcY4hU4ppdfXy0A2PHe/JNhsZGsdNQim0jYgNygHUgg67G0cuKSWWx358/0Um1fSI9ePomygl1tOO29lRTYZv/ALpgWx3FHYZo4xHBZTNdgjsM4m3z9QlS01vaGAHAkcd+O3JO6k25i/mevLX5IVpMRMbxe/SNVP8AepdlPnqPMc9FIVOrhrnDUH7si8JiDMEgNIBzCYbOzvOyrcASQQSJEnSbawN1GhhzNpLb8LgCYPUiE9z2Te7RbWFNw1DIJOwvBPmbeSy+zO03sqNc25aTEgEcN7arq+y8Hiq1MtaPDla0h0NdFy1rt9DZUM7gVhUBztDZktMmOkCE+PQvx2ju0e9xq4doNBhqCmWe6C4eJhNQeGBMABcwyu+sA9rGF7PImLwfMnVd2zuwB71U6fcSUXR7uUgfdLjxJv8ACEZZZeleFcYBi3zDKZM3gEunkS6SnwWLxYn2lF+9mscQeRBkGfou+pdlU26MHnfzujII1BKJclz457cJ+/1jOalUaNILABERYFtlk9odokNrUy54bkaAHCbkkESb6Bq9C7adW9mTQpy8zqdOYBMTK86rdnVXh3tneI7uMkXnoI1U23HuouMlcw51ngm2Y/Y++CogkRa07ojtbCGlmcHEgk3gRNzb0Qr6NUU/aGC215/iiNuacyljXyil7ievK6679m9T/wAQ+dfZ3/1NXG4oPp+8Inm35TK639mwJrucf+WOt3CP7Si9DcepOfZM43UJsnJumTjO1Oys2IrEOaMrRUJMGS5/hYRctbl8JIHzvxna9GnnBDTlcBlIGVk6vEEeIS62nBes1cGx5c+Ie5hYXjWDfzXNdv8Add1SlRYDnfSa9ocQGMA1a0ADYwByCGdjlsHR9ph3B0BudwIaDq4Mu1rehvtHMrIwnYjnGpBAa1hcQRsfcAJ1zDRw5rtux+zTh6hFRrAzPLXSSQXDKNtNFv4zDMdYgeIFpgQYOosiHp4q7DEmYjlLR/8AIJltv7JLCWkiWki1MkWJGo1TJ7Lbn6dGWudI8MW3uplpaZ6RbXooUp218lYXkgzyi3CfzKe1L6TZDTI3Fzf7uVMU2ezcTPtPDkjTXxZp5RHND4Tgd+fyRLvE0Dfb105aoCWAy5PFmNTPdugywIM8SZ9EQK7WtzFuYC1yeP3xQntBEgQ7dDOrgAgjX7HyU3sh78S17i4Wn8MzbgJ4c0zhuANI1+izsIPEEa6mbxM7II7pJGn1RL3AOF58I+FihKVEgQ6x1ndE4cQDaTe5v6eqDaNJxcIzDl98VVXYRDgDtPVU0XmYFjM/kjKdJxdES03I++Cno5No0vE4RZx1Gm1iuk7M7Mqmm2qyDmtfQESHNda2oIPArn6PZrwZgETBmNPmu77CxBa1jWxlYNCN78Z2cR0siap+FdV3exEszEZSbPs2XOp+A6awBEea0auOGaDbnlsUBh/wtm0yLCZ6zwt8NEW7i3a2nHjC00qJ1qgPA84GvpCqoYkAkEZeZDvygaobG1mtgOdDnaQC7rMKGHa5h96ZgQYjqPsarO72vUa7Hgix9P0VgWbSxg/hI8iPPgrRixxM9FcqbBL22XPd4uxjVGdrg1zRqRqBf19VtnEcSPqh8f2iykwveYABmJ9BCrKTKarLKbeS94aH+WPFN49WuusftftUfu7aIIMtp6bQAb8TK0e8naPtq5IhrJsN3QdeVlzjcGSFlj8ck5LH4/tlVXOeZJJK77uLjKdGoTUdlBo0xJ0kHl1XKjD5T7vx0lPncN4IgEX5W9Vrrc0p7TT7XoOAy1Wf6gPmimVmuuHAjkQfkvFMO1xu4+Hc65eA0gTpErTpC/hzCBGZztXajSOdgbJeI29RxGMp0mhz3hoJAk8eCjXx1NrC8vaGASXTIHWF5OM5a7M58NIMOJAJ0lo266p3YghrqbargCfE3STabaTzSvAb3a/eLO4OaQG5wAyWz4YJc7le3RamI7WBezK8QM0gQZsY+S4Yw0TFj+LXlE79UI/FDYiB8VPKbbHb1e8TJOvqAnXntSvJJ08p+SdG6NgaUgzCIJnVQzK1gRS2raIdIR5jXjuRx+CHezeEThmGeXDhaJCNq2pxFMSCDFh0I4jhGiEeydpK28P2S58DQCbmy0x2Oxunn+iJTk25WhhzPBdHhBSpgyMxIFyBM8Rw6oun2W2bAq5vZg6KL8kjX/Hay6z2OJMamdNOiuwb2CxAtx4ceq0qeGY2YAPWPsK802R7o6n5BRc4rwYeHh1YQJuJgbRw6hdHhWsFr85gaqGHwuZtrDkNevFaOC7JvM247peW+ocx0uwuFD9GiP4iEbg6DQRcu5WA+asoYZgOUS887j8loYfDgEEwJ2srmMFH0CMl2m1xlgFGMeXNsSB/1NlC0qFzwO8fqFL9zZ+LI7Q3G45ErZnUC1odZ4J30keSKbVEaz0EabmeirqP4ADgk028TLcfsyjQDO7SpkkEutbUj04p/ZNIsbcR8punq2NmyTMQL+oVDqDo8OVsi494/AWPmp/ZpZMv4nE66z/uh8SwVAWkuIIIIGl7acVKux1gb/0xshHPOa4tz06fYR5ag1tzWO7v0xmALtTu3/8AM/FczjsE9mYy0t45SIA0tMr0YOBkFtgdo38rLPr4Om7cAmYF/wAr+inzsO4beYVnOdvyI3I26BEYFsBxcyW+ETF2kGZaLSSByXT43urTIMHKSZBNwDrZYuP7DfSE+81v4wL7G4MgAR8VpjnKzuNgY1yH5aTv8phBJIgnQkwTmzTzhWYjFkvdlymXghriJHATBtN4BTOpOqZyzSm28QWOv73VZ5oBjg5zZt70+EHc84VflKzHOJIY55cRczYaaRraUuz8c1gAyy6CJkzfcAGD0T4p8lwyAOyD3SAXSfx/xE7p8BTZmzViKYMwJAPDXZIA/aENMkxEBviAPI7WUi+wyQG9Lzvc+Sv7cp4cBnsnDUzBk+v3qs9tePC0C51HQBF5gvMDvid/gkrX0ngkAA8zH5pKUosV1ESd1bQo8VoUqanavG1ThcHJ3I2Wlh8HGqeiD9/7Imm5Rk1xwi/D0o6IxtJUYUotxO3ySaRJwaNQo1I2nzVfsXH7/JWsoGNWzzP6rOmiyDwH36ounhRrIPQemqalgCYvP8o+pWlSwDrD3b8iU5jToajRm0OPmI+iOw9J08Og+aKpsa0fxHiSiaTwTLbDl9FpMU1ZQpxzB8kQGiNPjKrA4fYm6tZryWsRU82WAGmfvgrf3ojcxwg/W6rxL3RIBItYTZCYjtljCPaNe3nln5aJ70nsc55mRb5eatyHXKSeNpg6RdAN7QpPixGsXg34AuVzGNNhJ5COt0GmysT7oI4yD8yPkE2MxAY0uqOAja5JjgBc9FChXBJa0aGJM8J0Gyz8aKhIEW3i3rmHyKm5/QmImji85IYZAMEEEHkbnRPkO/KBp8zKyaWEEmcwmxsLgaCwiAtCi0HQyRz+llONyva7pTiCCLAnyieRlDlrYiB5WWjHAR0VD6ZMmfLTyTs2nbMe1psdOF/zTFgix4xyRNeJjfgqyBFwQlpWwZotNoAtF9wfzXMds9i5fHQa3WTH4ebWkGfRdY6kD7p+CpLSL2PU/JPG2Jym3nJrS06seHaZTJGpcDFiqDWDPdOaofecQI/XqvQsZhWv95kjmL8isKv3eoGS0Zem3kVXkz8XKucHlxgF1xO2nLefJVOqElrnC4tIHDitqp3fDZyuDutrc0DUwD27N6i9h6FO5Fpm1LmYKdWvyg3IB3unWe08NllABF0qAUKVMlG0qajydMhm0lIWVwp2vCupMaOZUW7OQPREoxvJX0KROgyjiim0osNhqTHlzQYenhXO/CfMQtPC4QMu4AHYaxwQzqdQ3zQPvmlSpOmHOPxTmiaLKp3AtqOScVRFpPqB8EC2m4mAXHqbD6rTw2GDRLrk+auboNQJPii33YIgHkT98kjWaNf0SdVEE7azb5BVCEg+vLTSdeKsp1G8QRxA+qAbQzFoMmRoLAcJ+J6I2pUIgNPhiOB4AK5U1cMSBxm+1/JQq1M0EsmP4ifyUcMGuEwbHl68xZPUqs08Q5x+RS5pcGaQ0yGNn733SNQhwcWtt0t6jXlCTqotEkcQJCkDa4PyRZfVUAx/atMVC0Agt34WkOHH4oyhVaRmDmniSbx6KNfCg+81x2ixHn+arFJzQQGNbAt4g74AKMZqi3cXvrgRpf70Q76DXGS0GNCAJEqdDCtBzG7tyTfy5KNSvE5Wk9IkeR1utP2kxocM3r+SExNcNJGeOPiDonSQRI2Rjmlwk5m8Ztp0sbcFknsxgd4RlJvaRfWSpvXCoMp+L8U8fz4JCj/E6RPEfQ2CHNMtnxZjzj6fNC1sOwe9dw4Tvw/VLd9wLMYGNdLXsLeAJJHXhdU+xB0IfOmU5gJ+IVJpE6OcNdQPqFF5cIkggb7m28CPRLYSq0HtNp+Xlogq4JN235SiXuDjMwYP3cKp1K/vE8NPsI2QCrSMSL8QFl1gDoI5LeLWi5kW4QP18kBjaIfJBueCKNOffSE6fAfmkjf3Y/xH/SUlPKdCms2RVKmY4ddFBjY/REsZ9/7qK2TZTjdGUMO0/Xih6FjfT1RdPXeOcIgEezMeehTl3LrdMx0XPn9zZTYZvFplUFrW2nThNlIADz9PjqlisTmAa0AbSOG4+SaiNJ2tdOkua87QFOlVmdSeWg9VTyHxP2Ufh6caW5q4VRNSG6Sedyp0HA8o2+xCTRmtsOA4dVGpWmWtHn9UwavimggAE346IkMJFjAB1NtpkfALPr2DWAXmTxV9HwNg29NzOqU/I0Ow7QyBY8+P5JP6HqD9EAa17mfvorW4iNMx9D9FW0+IynAMXhTr0mOEOOYcLfkhTieWn3tqqz2hrY9PyT4LVW4mtTpC5a0bD7vCyR2tUe53s2EMbo42LuYkXCek8ucSY4abbI2mwbj4Kd2q4i6jXdALhBgeR4JnPcNLKym6BcaC9jb4JNc0E5muP8p0+arc6qQ4e8cAJ4fFD4kuIAl0TM29DxRjzElt94No5XVAJP4egSG1NN8gxct96NuEjpCortaSDlggf9Q+uitqxJEX3Asq2YVznb3ERsPUSpspqC0XgDzk/CVVVaALxHAD9VbWa9s2bItYgz0tZQpVyRIBNtCOPJK+Jgpn8MDqqHX+n3xRJdraI5c9kLWZbzul+gFOIyTDZ2iwSqUpjKdbkCPjCkWXtHWFB2GMTNwbb/f6IhhKlMz7xSVwr8WieiSNJ2spuI/D6fcI6nU1IaNve/ILMp1JNkZTqu2H381KxdLoAd406QrwRGt+CrpUwLuurn44TDRGlgIvx5eqAlBAERx0sVcKTomIJ2mI4lVtxJO/5xwUnEoB2Na0Kyi4neB8VGkwfiM8tgpkza4HJPQWtcAZj1uT0Gyupuvv1t6qmiQZDRodY+ARdJo1n5KsStTLiRb1Kqccs7lW+12AUMo1n4K7E7Kiyxc4idhv5Ji0E6EphXA2lWfvJOgS4NW6g4pMwx+7Kf72TYGBxTCuAJJ36D4pXR8pCg7WI57c07KEWKWdx89CDI06wCpeygamb3OojeBspucg1VFWjEmYABnkOMKX79TEEmQQCNtdOnmqK1V05fC8WgkEEcRzQDzBIcwwNgReZmZ2WeWeWtqkntp13OgNzETB8JIO+/Xmk0OadZ5G8/qh8NUaGSwAlwtmIJAAidYF505IGjjKzAC8l0wdBI8wNdE8ct9lZ9NGoKty15aOIiR5kIyliKhYMzmk32HQC1gYlAntEvtndLuLhPlshcfixlLCXkg/hMXGxI6K5fotfa9+JcDDmNHP4/VUnG+K7bcZv5BNharqgEtduAOWs9OsJ8Rg8rb6i0HXzGymZUaOcQDAAJ4jbz56KNd5AMSOEGZ+hBQ85QCSL6xp0lUfvRmWjTmqmX2WkcniP1EeRnVRqViJF77HTylWnFZo0+t+PFUufmnqLeXPVE/AtDuI5dPohnMubgddD5i6NGDJJGm+t7cEE5pP+6BtQ4Gdf+4JKlzHz9/mnRsCMOLhabBr5/RJJTewm7Q9PzQ+Fu4TwSSSqo0irHGySSZFR+qJBt5JJJ49CiKJVr9UySudJqsuN1EOJJk7pJJ+jWVRdqW8bSkkkUDsN3dR8gqmXq3/AIQkksvS2vgDcjaJjbUIPEH/ADCNszBG3ulJJZZ9qx6HYke71PyQWJb4R/Ukkuj/AJYwI0fP81c7QdEklMVQGIaMptpop4PRJJHsKsY8hhgkbeXBD9i1CcskmTBk63OqSSmqFR4XjYEwFl1dv6vkkkkCr+8zy+S0GsGU2Gv5pJLXDus76UYk2J3ytWVXcZF9x80kk6c6VOCSSSZP/9k="/>
          <p:cNvSpPr>
            <a:spLocks noChangeAspect="1" noChangeArrowheads="1"/>
          </p:cNvSpPr>
          <p:nvPr/>
        </p:nvSpPr>
        <p:spPr bwMode="auto">
          <a:xfrm>
            <a:off x="155575" y="-1538288"/>
            <a:ext cx="4286250" cy="321945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036" name="Picture 12" descr="http://www.gradimo.hr/blobs/22498.jpg"/>
          <p:cNvPicPr>
            <a:picLocks noChangeAspect="1" noChangeArrowheads="1"/>
          </p:cNvPicPr>
          <p:nvPr/>
        </p:nvPicPr>
        <p:blipFill>
          <a:blip r:embed="rId2" cstate="print"/>
          <a:srcRect/>
          <a:stretch>
            <a:fillRect/>
          </a:stretch>
        </p:blipFill>
        <p:spPr bwMode="auto">
          <a:xfrm>
            <a:off x="5076056" y="1844824"/>
            <a:ext cx="3713635" cy="42484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PLOVNOST</a:t>
            </a:r>
            <a:endParaRPr lang="hr-HR" b="1" dirty="0">
              <a:ln/>
              <a:solidFill>
                <a:schemeClr val="accent3"/>
              </a:solidFill>
            </a:endParaRPr>
          </a:p>
        </p:txBody>
      </p:sp>
      <p:sp>
        <p:nvSpPr>
          <p:cNvPr id="3" name="Content Placeholder 2"/>
          <p:cNvSpPr>
            <a:spLocks noGrp="1"/>
          </p:cNvSpPr>
          <p:nvPr>
            <p:ph idx="1"/>
          </p:nvPr>
        </p:nvSpPr>
        <p:spPr>
          <a:xfrm>
            <a:off x="395536" y="1628800"/>
            <a:ext cx="8229600" cy="2448272"/>
          </a:xfrm>
        </p:spPr>
        <p:txBody>
          <a:bodyPr>
            <a:normAutofit/>
          </a:bodyPr>
          <a:lstStyle/>
          <a:p>
            <a:r>
              <a:rPr lang="vi-VN" sz="2000" dirty="0" smtClean="0"/>
              <a:t>Plovidba Dunavom održava se za brodove nosivosti do 1350 t od Kelheima, koji je od ušća udaljen 2512 km, no za manje turističke brodove plovan je od Ulma. Sveukupan međunarodni plovni put dijeli se na sektore ovisno o uvjetima plovidbe: u gornjem toku plovidbu otežavaju magle, a u panonskom i donjem toku, uzvodno i nizvodno od Đerdapa, magle i jaka košava, koja podiže valove i do visine od 1 do 2 m</a:t>
            </a:r>
            <a:r>
              <a:rPr lang="vi-VN" sz="2400" dirty="0" smtClean="0"/>
              <a:t>. </a:t>
            </a:r>
            <a:endParaRPr lang="hr-HR" sz="2400" dirty="0"/>
          </a:p>
        </p:txBody>
      </p:sp>
      <p:sp>
        <p:nvSpPr>
          <p:cNvPr id="18434" name="AutoShape 2" descr="data:image/jpeg;base64,/9j/4AAQSkZJRgABAQAAAQABAAD/2wCEAAkGBxQQEBUUEhQVFBUVFBQUFBQUFRQVFRQUFBQWFhQUFhUYHCggGBwlHBQUITEhJSkrLi4uFx8zODMsNygtLisBCgoKDg0OFxAQGzAkHCUsLCwsLCwsLCwsLCwsLCwsLCwsLCwsLCwsLCwsLCwsLCwsLCwsLCwsLCwsLCwsLCwsLP/AABEIALcBFAMBIgACEQEDEQH/xAAcAAACAgMBAQAAAAAAAAAAAAABAgAEAwUGBwj/xABDEAABAwIDBAcFBAgGAgMAAAABAAIRAyEEEjEFQVFxBhMiYYGRoRQyscHRQlKS8AcjM2JyosLhQ2OCstLxFRY0U5P/xAAZAQEBAQEBAQAAAAAAAAAAAAAAAQIDBAX/xAAgEQEBAQABBAMBAQAAAAAAAAAAARECAxIhURMxQWEi/9oADAMBAAIRAxEAPwD0CEQE0KAL6D5mBCMIowhhYRhGEYQwsIwjCMIYWFITQpCGFhSE0IwhhYRhGEYQwsKQmUhAsIQnhCEMLCEJyEITTCwpCaFIQwkKQmhCEMLCEJ4QhDCwhCaFIQJCEJ4SwgQhAhOQgQgxkIQshCWEMIQomhRNXFtRFRZWpCkIooBCMKIpoEKQiimgQgmUTTCogIwoE0wYQTIIAojCKaFURUQKomQTULCiZBUBBMggWEEyiaFQTIIFhBMggVCEyCKQhBOUqBYURUTVWUVEVgRFRRBEVIRQBFRFNAURUQBBMVEEURUQBRFRUBRFRAqiKiAIIqIgIJkE1SqIqIFQTIIFQTIIFQKZAoEQTIIFURURVqFFEVjWrEhFRRXUxEVFFDERhQKIYiiKiaYEKIoFXTBhRAnTn8imTTAUTBqjmkagjmmmFQRURMBRFBAFEUEMBRFBDAQTIIuAgighgIFMgUMKgighhSgiUEMKVEYUV1cWUUEVhoUUAiiIigogKiiiAqKKIIgsWIe4FoblvN3AnQTuIWN4q7snmf8AimmHxlbq2h0F36yk2B/mVG083IZ58FYE8XfidHlK0uMZXcyqMzezEXI0DXbm3XJ0+l9Wo57W0BNNpfUl9U5GCJJIaOI0WLyxucddnjcTVdiKdENApwapqF7i52Uw6mWER9ob1dqVGNc0OLA5x7IJaC4j7oOvgvKa3TVxe0jsuiWftzLZvq+4OX0VfE9Jq1So0uaOspZ3Uy+mczDlzGO3OjVz+TPxv49/Xpz9usGJGHg5yQO7SbndaVsqr8omCbgQI3kDfzXlFHbm0SKlR1OlFNuepJIIblaQQG1BNgPMrb9H9r4vEvd+yHVZXVWPNekcjmkh4qFzucZY0vw3Od9M3pz29CUWm2ZWFbDsqU6/WzlaajHuc0uzBr4MwRM7ltqbCNXE84t5BblYsOoogqyiCKCLiKo41JZ7g7Ts8SZbldlAtYzkPgVbWrDBnpDM79WXazcuY8XJ10KUkX6IdHaIJkmwiASS0eAgTviU6xYamGsAE7zckmXEuNz3krKgCBCKCGAlKYoKhUESghgKKKJq4zooSpKwpkUsooCilRVQUUqKAopVS2ptihhgOvqtp5iGtBPacSYAa0Xdc7gppjIytnFN0AS8xBmxa8NMwNbFWXuDbkgDibD1XJvpVW7LLKste1leYNwM1Tq7juIMjgvH2VX1qtKjVe9wBAIe9zu0ZJ1OoJjwXPl1MuOvHp7N179R2hRNV7BVplzoIaHsLj2YMNmTovPdgYXEsr13HC1y2sypTceqq2zuJBaMvaAA9Ql/R/tShs3r3Wa9+RsgCQwSYHCSTzgcF2Dv0jMj3j5D6rPdeXle2cfDh8Yx1BzXV6FSm9tF7KbKjKcGXZjUguzCIImN5WuwOHq1H9Y5rnue2oS4kXGQhzpFoEjTuQ6Y7VONxrqgDnSGBoiTDWCwDZ3yVuOjm0Him1tVr2imKzBna5oy1GzAnSHR+QufUtjp05Kr0dv5qNWkW5jXw7my0OGR3UtDGEOF3Eg77QVTbtmvh316rGuZ1mGbTkwQHU2sbm7tHwe/yodrraZyuaMj+0WuDcz8pAkiJgDzWeq9zWuc5wqQCerv24M5bEEzpaNV26fLfPpy58ZxuOl2f0hcNjTQLGVqJYXkN7OY1WvP2csnNBkgzPcvQauOYynnc4FobmJbLrcYbJjwXz/7W+mHDIadOo1japptvUDCXio5rnk5iXAkSByC7TY/Sna+KptOEwlJzCMjazwGgsY4tB7VUCRoTB0NlOPO2+V58Jnh6ZtDaFPD03VKpysbq6CfQXSbI2pSxdFtag7Mx8wYIMgkEEG4IINlw2H6A4jGPFXauKdVi4oUSWsHdmgAcmtHNdvsXZFLB0RRoNyMBJgkuJLjLiSTJJK6y1ysi8q1bH0mML3VGBjZzOLm5RGslWZVR5DXgBurXmAAJJcwnWASlpIs5uG9U67RnHeY/kqj5+qytrOP2CD+8W/0krW7Uxjqbmnq9HNPvCDIeJB18I3KXnI1OFrcSotGOkLOsNM1MPnFQUsnWkO6wwA3Lkm5IE6K7i9omi1zqjWgMYXuIeSA1uv2J3J3w7KvILS4zb/V4Q4rq5YG52tzw9zYkw0tEHWxWbYO2RjKfWMaWtmDmsZytdYRcQ4XlTj1OPL6OXTvH7bMqQggVthClJRKUqiSogoivM9odNMRWf2HdU0bmeGpOuiyu6d4kMy/q5A/aZTmPfExPguQDj3XO5K6kTvtu71zHSM6c4zKWl9zo7Iyb7hAj0VvA9N8VTJzFtXueBY9xbC5FxgQDB/O9M2deGt9VUdtS6dYgm/UtE6Oa7ThIP5hWD08qsN20al7hheMo3do2PNcCyoZPcNOeiV7+HkmVXo5/SKARNCBH/2X8OyrtP8ASBQ1cyoxsOJdEwAJFhrNwvMaNUuhoBcdA0CS6dwA1Pcrh2RiqrHNbhMUSQR/8esADzLUvhJLXVu6fHFEdWXYag4x1ga2piHDSWtPYpDvOc9y2wxmCp0nmk8F9nPe5zjWffVz39p0AkxpwAsuO6LdE8VQpu6zB1s09nNTcQAQCSBzt4HitpW2FinMdGDqufummQJ4XgLhy6tniR6uHRl82trtPpLSxBZkcWguf1ktDpphoGXKDBku5i647pFiaGHxLKuFNQPLQ6DRa2mXHtQQNWzqtjtLBYmjQLKeCrNMDtZLAbzmnUwubds/FFgdVoYhzmR1YLRlI3hxIOmoUl5W24t48ZM1hx20qj+rZiaoyNFWCA3rSSCRvBcJgCbaLTZamUuzEjudRzfhz5vRbipgnVqQqVC8PBeOra15F80NJDNDIBvvVPD7HLhnq9ZTdOlOk4NgC0AMspJZC2Ke0cd1dZxpF7C3KWkEdmWA6xwKv069d5yvqviGMJL5l0mrVdeZLYjRa2rge93dLHfRNQY8QAHWJIMPgFw7UwdNPJWzSWRsMRjqlWoxrnvk53jtDshzoDbWIhjT4rFt2maYBDzmnK2TOsZteaq0XuFYuLXBogNlp91thfkFY27im1KToIJDmkcYsCrxmROV2th0Zx7aNei6qGuYCS/rHDKYBF81heD4LvcH0+wtGzOrg1KtmvAa0OfmBs3TXQb15TA6lp07yDET/wBKq6uGggNY43v29O64HotS2M3jK9xq/pFw4YXNLHZQC6HvLWybjM2mZNtw3FVa36T8PlaWuplxAzA9fAnWCKV45Lx3CY5zA7I5rMwLXCCczZBiNBcIPqNAs5pJBk5Te+l1e6s9k9PZW/pEY+nnYGHLl6wxXytzTaerk6cFT2l+ken2Sx1MkDtAitAMh1uzMS0ea8rw2NyNLesLQdzAQCN0+vmg/EMMdp07zkbv+O5LyqzjPT1fZPTqpiatNgynt9p7KNYsDcpBe77usR3hY9qbSw2Jea/trGulhim5oc0dZkyGiXXDWOJiL3O9eY4faXVk9XVrtG/JDCQL3g8kuKxjHRka/TtF0Ek8bFYst/W54/HYN2dhuuqVRUe93XtfTjsZbvqS2ToCAIM7vHrsXjqmNwlV7T2XMLKjXNZYTDgMr5ve8b15BhXl/uU3uMj3MxNtbCdVutn9IK2Ec9mRwbVDGua4Q7sZjl7Q3lzr6qWcvyr4v3G62t0hNTB+zBgaKFOAWZh2AyMpBJmYB8EejfTk4KkKfUuqhzmuc5p91rabWEAcYZPBcYzaZJeHNk1BE5soA7W4C+7fuVinh6TWjragcQdKReezGhBYBrG/RWf5+i/6+3vHR/bTMbRFWm17RJbFQAOkQdxPFbGVwH6O9t02YZwqOyk1JAj9xrZsP3V1DukeH+/vjQ+fJembY8tyVtZQK0//ALLQnV3PKYWX/wA5Qj9oPI/RXKmxsZUWnqdI6INi48h9SomU2PHWMO+I4JvZ3/ZvEnlFzZenN6N4ebU/In5FZ2bEotBAa4AiDD3iRwN1nKbHltOiXxMnvaQAPG6yOwr2jQhus39V6fT2HQGjP5n/AFWWnsekPsR4u+qZU2PI6YJtofiEKWplevs2VRBswCZk3vOs3UGyaA/wqd9eyLrRriugGEA2jQc6wph9Z8kCAym4iPEtK9a2htujWAcKkAgZO01ucPBJIGaYgEaaxwK5LamxmOoPbSZTa+OxZoBIvE7p08V5bidqNpONOtTyuae03K1pBiIgjn3XXDq2679HLHt78ThMsPxDgYcRmqU2kuyUqd9LxS0PF3hs8Rt+g+kIxFFrS0SBiKbIY7skka2BmBHuiCvnqntgVJFKkTyEgAwBmIECSCq+KOILnN6mpYkEClUMeMLn3e3XL+PfNp9IsIWFvtWHIJgRWZIABFyXdw4lefYjpPRr9YW1C2KhEVHMaXji0BxlvkvNKmHrN96nUbrEsLdOYWJrX8D6BbnORm9N3FbadOmw9tsN3NLSTvkQ5a6t0pout2o/h+crnjhHkGXUx3OrUQb8AXSqdfB5W5szP4Q9pdrrDd3NPk9J8XtlftB+aZkCYbbTd8lshtxsWBBiDuWibSkaodSmrZKvVMfvB1i355BUajpTdR3qGioYye2EsDIFpv8AnwWTE1aZaMjXA5u1mcCC2BawG+fAqq2iSVYZRCKtYRlJ7cpaA4NHazkavuCHGD7wHIK3j9hVKb8gZqGuBc9jIBk6vIsePcFqKpAiPRJTqATa53km2swB4a8FFbN+x3CMz6LIH2qhIuSZljXA2IVodHSTPX4UAWOapU1aIOlM2O7mtDPJS3BUbb2Ci0ycVQvuYzEuLc1rzTAtO47rI+zYUCPanGbkswrjEaAZ6jZmT5LUg93omv8AdPkiN/h9s0sO0soVKpGsvw7QSd8xiBHqqFXbTnuc5xJzWgS0cok28Vr4P3fRQUzwKinee2J4A/FXKTxC1zqTuBT08PU3A/3V1LHovR/YlZ2Gpua3suBOaRoHESBMnRbGhseq6QGu3jtDLMEiQSdDAPiuk6MV6fslFtMlwZTYyYiXNaJJB4mStoavcV6uNuR4791xp6PV4gN/mb9UBsDEfcH42/Vdl1nchn7lruqY5F3R6twHi4D5qLrsyCd1XGIgd/55qW/7/wC1HO8PIfFDre63GQQVgp3EHv8AM/JFsfd9D80mcHePMSPRMIjcR+e5EZGRw8bJgRuj1hYxMaEDulFgO/0J+aAYp7g0lrcztwG/xIXGdKti4nFsmpSo2Fv1c1Wg8H5pG7uXbUjJiDHgUuJoDKbPv5eW5c+fn9dOFzzjzDo10bxNAVcrYD8oIeAQ7KH7iRuf36o7T6I16jn1C9sG4DGA+Al1ryfFeiUNN0X4896OIYA0SGyN0aDuM2XD4p3WvR81yR5DieitemJINzEjJ4Sqg2LU35h5Hx0XrWOazq4dF9NG+XFc+6jTJJa88m1KYPqQr2J3uCOyTBJef5Vhfsgu4nz+S7g4bMZOcjvDXf7SZKlXDuFyXOG4OllhzAEpi9zgPYcpgtv4rK3BA/3/AO10WLnNOU6b3tOu4WUomwaabr/dbJPos6rnm4O8QD4hR2Edfs/A/BdOzDnQUnid5kDyLCh/4phP6yo1n458zTgLUmpeWOapYWdYH55LcYfYXWN7LhINwKZ15mFs6FGjSMF7TeLVnSP9IpLqcFSzN7EmDqHGJ/CtceOscueOPHRsQDmB1tl1jhcqO6NvcQKJYeLXZQ/8Lty692FLT22idxD3W5nL8ldpYUhukcO1PjLmn1W+yMfJXI0+jzmQDkm8l9Nhg7og/EqvX6InMIeII+4deI7l3LcM8jUj8J+iWthwB2neEAf2Kt4RJ1K5Gj0ViG57n/LEeRKSt0ZDZDzI3AZQfP6rrsNhwCdBwsy/gAjXw/Icmj/is3hGpzuuRwfR4A+41w0JN/G5IWzdsKkQbXiBe/hay3DXNFmkeLQPUBZRl3QSeBb5zZO2HfXInYDb2MxGYlhA8mR5rNszY7QO04665WhvcJgLpn04bYCeHZv6ysFKq8cC0bgB9QrOOUvK2NjsDCNo0y1ukzMzfzWzLuaqYIk6gfAqzm5DxldY4o53PyQa78/kKF470sTvKBp5opI7/goihUjulAuO8DxI+ixP7484+CjXCNY8fqoVnkb/AEk/BRr+A9HD4rCHiOI78ycVBpf1hVlna7l5qCr+QD9EjO6fz4Jpjv5AqAiqZ0I8Q35psTV7JvHjr4lK0GfrPzWapUgcLb4A8SApWoo0zb7R8NeCLjI0PlHrKZj4G48r38EHVOzMeseii+VardsExwuZ+IK1VSmG94m/vvJPgTC2L8TDfe1/euY4Cfgtc+uybAzwgifMwVlryre23IgN9XRyLbb1rqmFpzJdLuDXwb9xatzRrwSBSA7zVufAzCFZ+ezsKXAzPZpuHmWXWbGpXKVdntDyS0gdz35vIUlao0qTW2dVHOf+AWwrYek2/seUbh1dCPOywVXUT2RRIJOgGFF+/Ms2NStYzC080tBffUseQD3jMNFcZhLnPSYQBb9nJHGC+wSVMI4GadIAX972YzruDB3b1iGJyn9bQae9rP7wkKs4PDMebU2sjScjTbuzXW7wNNrB7zTGoAzejStZgcZQcP2b7fZawttzbUuVuqWOpQOxUG67HOPmASunHGOWrYeDcNP/AOZ+kpmYYHQcuy4cxuhYhiCRdjtdBTqz6tWTDsBvkcP9LwfLKt7HPyD9nMfdzATyJSHDhgtAGg7Dx53VvqmEXY482v8AolqtEQLdxzn0hKTSU6Td2Qd2UfJYMQ0g/wCHHHt/JYquGk9rqo4PJafDMxLiabAIFOm7fINP+0lZtbkNTquBvkaO4VDP4gFapmb3MjXKW/1KrTIiS1wHBrP+MynFW9hU8MzR5ZYSUsjI8holrC4/uuE/zOVanijmgyydxA18Hp6tZwb2aJceBzX8ciTCvcTLsOGnvyk/7U0xtMKYNyIjfP1Vk128R5hVcII3BvLsqz5+a3GCmo07/wCb6Ihw3fFMD+bJS47kDKJMx7lFVI4/w+JTZv4R6qqXCbmDwiFk9m4+oWUrIcS3QPaTwtZMyuAPeb4kKt7Izg38IKgwgGluQARFvMeI8G/UoNcRvb+CD8VgyjjPksnXQYnwDZ+AQZWyTb/bHrKyPNvsjwPldYwOJn/SR6pns7h6lFIbbvTx1lI9xAJEkcvksVOo13EdxMx5EgI1WMaJc8kcM8+krNv9ak/jFi6hDfdBO9pcI56fJaOrtEh2XqGDg4dWf9wW3di2NAIlrdSeQsYHzKov2u0m1U/hgeZqAFZt/rUn8V8O0uvlebWysw0Tzi6z0iWuJNKtpuZRjkIasQxDaoIL3lt5uY/C2qT6Ja1SkxhkloANxQqDTfmcFncazWCvttjTHV1xHFuHYOfaasI6RNLozVmN4/qDH4WqlT2rTBMVy5p3OcGn1plW3bXa0dlhIMiRVHypBZvL+tdv8O7b9IgDrKx4lwd/Q8fBO3aNKbV6zSbkMZXkz3kla1+0WlxD2MHe6u+/nHFWGbUOjX0Gc6lRthpfMrOSXi2WDxzDo/EH96o2tfho1bKnjo1J/DXFvFq0OHr1Cb1sIQ637Wo5zhwguhbihidxfSMQAA8iI7g7kuk1jlIvjFNI4jvDv6mpPaqQs4sB4SSfINS9aQJJjvNQx6hZWmodGyO6q4f0LTBKuOpNN3MHx/mCL8VRiey7nkCz54HaY488h9SVjeZ91keDT8HIeC0atGbBgP8AG35FNi8QCffaI07frpzSB0Wg+At5ZklWud1N/f2gPTOixmbTa7/EM9zh8ws+XKPePjcLVw5x/wAdvKo0/NZ2UnD7bz/EfohWZ2V32/IlIWlp48yUM3EO8Mx+qwirTzSTWEbiysGnnDURsKUHeOVkxpfn8lYqddr/AHTPECx8jdE0/wCL8S0mC5ncPxJDI/sR8wjl5+Z+iYHn5orFnPE+bFFl8T6KJq4qtrO+6PIfVA1iPsjy/uooolEVyfy36LIxp5eX0UURDmeJ8CR80zakfe8XIKIG9r5eJP0SnGTvHgD9FFFcCtd+8fGSfMqOcdzlFEwKWnjPP/pYqmce6GHm4j4MKKigx9ZW/wAlv43fJqxV8I95l1SmLQctG8axLibWUUU7d+1lYa+zmmwfAAtFOmDzkNCwnZTSCJJnub/VKiinZxXuqrU6NU3e8HHm5g/2tCT/ANWob6QP+t/yIUUTsno7r7WqHR+k33accnv+qvUNnMYZyTzM6c1FFchtWnBhEFgjkErw02y+VvgQioqyxtwfD6/Ep37OzC5I/hJafNpBUUTFAbPYLZn+Dng+cyp7KBF3cJJk6HUmSVFFLIstZmUmixv3WPyTEsG4eQRUVkKTscB+EfRLlp/dZ+EfRBRMRkFVo0aPAQp7QBuPmFFECOxQ4H0UbiO75/JBRFZc/wCYUUURr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8436" name="AutoShape 4" descr="data:image/jpeg;base64,/9j/4AAQSkZJRgABAQAAAQABAAD/2wCEAAkGBxQQEBUUEhQVFBUVFBQUFBQUFRQVFRQUFBQWFhQUFhUYHCggGBwlHBQUITEhJSkrLi4uFx8zODMsNygtLisBCgoKDg0OFxAQGzAkHCUsLCwsLCwsLCwsLCwsLCwsLCwsLCwsLCwsLCwsLCwsLCwsLCwsLCwsLCwsLCwsLCwsLP/AABEIALcBFAMBIgACEQEDEQH/xAAcAAACAgMBAQAAAAAAAAAAAAABAgAEAwUGBwj/xABDEAABAwIDBAcFBAgGAgMAAAABAAIRAyEEEjEFQVFxBhMiYYGRoRQyscHRQlKS8AcjM2JyosLhQ2OCstLxFRY0U5P/xAAZAQEBAQEBAQAAAAAAAAAAAAAAAQIDBAX/xAAgEQEBAQABBAMBAQAAAAAAAAAAARECAxIhURMxQWEi/9oADAMBAAIRAxEAPwD0CEQE0KAL6D5mBCMIowhhYRhGEYQwsIwjCMIYWFITQpCGFhSE0IwhhYRhGEYQwsKQmUhAsIQnhCEMLCEJyEITTCwpCaFIQwkKQmhCEMLCEJ4QhDCwhCaFIQJCEJ4SwgQhAhOQgQgxkIQshCWEMIQomhRNXFtRFRZWpCkIooBCMKIpoEKQiimgQgmUTTCogIwoE0wYQTIIAojCKaFURUQKomQTULCiZBUBBMggWEEyiaFQTIIFhBMggVCEyCKQhBOUqBYURUTVWUVEVgRFRRBEVIRQBFRFNAURUQBBMVEEURUQBRFRUBRFRAqiKiAIIqIgIJkE1SqIqIFQTIIFQTIIFQKZAoEQTIIFURURVqFFEVjWrEhFRRXUxEVFFDERhQKIYiiKiaYEKIoFXTBhRAnTn8imTTAUTBqjmkagjmmmFQRURMBRFBAFEUEMBRFBDAQTIIuAgighgIFMgUMKgighhSgiUEMKVEYUV1cWUUEVhoUUAiiIigogKiiiAqKKIIgsWIe4FoblvN3AnQTuIWN4q7snmf8AimmHxlbq2h0F36yk2B/mVG083IZ58FYE8XfidHlK0uMZXcyqMzezEXI0DXbm3XJ0+l9Wo57W0BNNpfUl9U5GCJJIaOI0WLyxucddnjcTVdiKdENApwapqF7i52Uw6mWER9ob1dqVGNc0OLA5x7IJaC4j7oOvgvKa3TVxe0jsuiWftzLZvq+4OX0VfE9Jq1So0uaOspZ3Uy+mczDlzGO3OjVz+TPxv49/Xpz9usGJGHg5yQO7SbndaVsqr8omCbgQI3kDfzXlFHbm0SKlR1OlFNuepJIIblaQQG1BNgPMrb9H9r4vEvd+yHVZXVWPNekcjmkh4qFzucZY0vw3Od9M3pz29CUWm2ZWFbDsqU6/WzlaajHuc0uzBr4MwRM7ltqbCNXE84t5BblYsOoogqyiCKCLiKo41JZ7g7Ts8SZbldlAtYzkPgVbWrDBnpDM79WXazcuY8XJ10KUkX6IdHaIJkmwiASS0eAgTviU6xYamGsAE7zckmXEuNz3krKgCBCKCGAlKYoKhUESghgKKKJq4zooSpKwpkUsooCilRVQUUqKAopVS2ptihhgOvqtp5iGtBPacSYAa0Xdc7gppjIytnFN0AS8xBmxa8NMwNbFWXuDbkgDibD1XJvpVW7LLKste1leYNwM1Tq7juIMjgvH2VX1qtKjVe9wBAIe9zu0ZJ1OoJjwXPl1MuOvHp7N179R2hRNV7BVplzoIaHsLj2YMNmTovPdgYXEsr13HC1y2sypTceqq2zuJBaMvaAA9Ql/R/tShs3r3Wa9+RsgCQwSYHCSTzgcF2Dv0jMj3j5D6rPdeXle2cfDh8Yx1BzXV6FSm9tF7KbKjKcGXZjUguzCIImN5WuwOHq1H9Y5rnue2oS4kXGQhzpFoEjTuQ6Y7VONxrqgDnSGBoiTDWCwDZ3yVuOjm0Him1tVr2imKzBna5oy1GzAnSHR+QufUtjp05Kr0dv5qNWkW5jXw7my0OGR3UtDGEOF3Eg77QVTbtmvh316rGuZ1mGbTkwQHU2sbm7tHwe/yodrraZyuaMj+0WuDcz8pAkiJgDzWeq9zWuc5wqQCerv24M5bEEzpaNV26fLfPpy58ZxuOl2f0hcNjTQLGVqJYXkN7OY1WvP2csnNBkgzPcvQauOYynnc4FobmJbLrcYbJjwXz/7W+mHDIadOo1japptvUDCXio5rnk5iXAkSByC7TY/Sna+KptOEwlJzCMjazwGgsY4tB7VUCRoTB0NlOPO2+V58Jnh6ZtDaFPD03VKpysbq6CfQXSbI2pSxdFtag7Mx8wYIMgkEEG4IINlw2H6A4jGPFXauKdVi4oUSWsHdmgAcmtHNdvsXZFLB0RRoNyMBJgkuJLjLiSTJJK6y1ysi8q1bH0mML3VGBjZzOLm5RGslWZVR5DXgBurXmAAJJcwnWASlpIs5uG9U67RnHeY/kqj5+qytrOP2CD+8W/0krW7Uxjqbmnq9HNPvCDIeJB18I3KXnI1OFrcSotGOkLOsNM1MPnFQUsnWkO6wwA3Lkm5IE6K7i9omi1zqjWgMYXuIeSA1uv2J3J3w7KvILS4zb/V4Q4rq5YG52tzw9zYkw0tEHWxWbYO2RjKfWMaWtmDmsZytdYRcQ4XlTj1OPL6OXTvH7bMqQggVthClJRKUqiSogoivM9odNMRWf2HdU0bmeGpOuiyu6d4kMy/q5A/aZTmPfExPguQDj3XO5K6kTvtu71zHSM6c4zKWl9zo7Iyb7hAj0VvA9N8VTJzFtXueBY9xbC5FxgQDB/O9M2deGt9VUdtS6dYgm/UtE6Oa7ThIP5hWD08qsN20al7hheMo3do2PNcCyoZPcNOeiV7+HkmVXo5/SKARNCBH/2X8OyrtP8ASBQ1cyoxsOJdEwAJFhrNwvMaNUuhoBcdA0CS6dwA1Pcrh2RiqrHNbhMUSQR/8esADzLUvhJLXVu6fHFEdWXYag4x1ga2piHDSWtPYpDvOc9y2wxmCp0nmk8F9nPe5zjWffVz39p0AkxpwAsuO6LdE8VQpu6zB1s09nNTcQAQCSBzt4HitpW2FinMdGDqufummQJ4XgLhy6tniR6uHRl82trtPpLSxBZkcWguf1ktDpphoGXKDBku5i647pFiaGHxLKuFNQPLQ6DRa2mXHtQQNWzqtjtLBYmjQLKeCrNMDtZLAbzmnUwubds/FFgdVoYhzmR1YLRlI3hxIOmoUl5W24t48ZM1hx20qj+rZiaoyNFWCA3rSSCRvBcJgCbaLTZamUuzEjudRzfhz5vRbipgnVqQqVC8PBeOra15F80NJDNDIBvvVPD7HLhnq9ZTdOlOk4NgC0AMspJZC2Ke0cd1dZxpF7C3KWkEdmWA6xwKv069d5yvqviGMJL5l0mrVdeZLYjRa2rge93dLHfRNQY8QAHWJIMPgFw7UwdNPJWzSWRsMRjqlWoxrnvk53jtDshzoDbWIhjT4rFt2maYBDzmnK2TOsZteaq0XuFYuLXBogNlp91thfkFY27im1KToIJDmkcYsCrxmROV2th0Zx7aNei6qGuYCS/rHDKYBF81heD4LvcH0+wtGzOrg1KtmvAa0OfmBs3TXQb15TA6lp07yDET/wBKq6uGggNY43v29O64HotS2M3jK9xq/pFw4YXNLHZQC6HvLWybjM2mZNtw3FVa36T8PlaWuplxAzA9fAnWCKV45Lx3CY5zA7I5rMwLXCCczZBiNBcIPqNAs5pJBk5Te+l1e6s9k9PZW/pEY+nnYGHLl6wxXytzTaerk6cFT2l+ken2Sx1MkDtAitAMh1uzMS0ea8rw2NyNLesLQdzAQCN0+vmg/EMMdp07zkbv+O5LyqzjPT1fZPTqpiatNgynt9p7KNYsDcpBe77usR3hY9qbSw2Jea/trGulhim5oc0dZkyGiXXDWOJiL3O9eY4faXVk9XVrtG/JDCQL3g8kuKxjHRka/TtF0Ek8bFYst/W54/HYN2dhuuqVRUe93XtfTjsZbvqS2ToCAIM7vHrsXjqmNwlV7T2XMLKjXNZYTDgMr5ve8b15BhXl/uU3uMj3MxNtbCdVutn9IK2Ec9mRwbVDGua4Q7sZjl7Q3lzr6qWcvyr4v3G62t0hNTB+zBgaKFOAWZh2AyMpBJmYB8EejfTk4KkKfUuqhzmuc5p91rabWEAcYZPBcYzaZJeHNk1BE5soA7W4C+7fuVinh6TWjragcQdKReezGhBYBrG/RWf5+i/6+3vHR/bTMbRFWm17RJbFQAOkQdxPFbGVwH6O9t02YZwqOyk1JAj9xrZsP3V1DukeH+/vjQ+fJembY8tyVtZQK0//ALLQnV3PKYWX/wA5Qj9oPI/RXKmxsZUWnqdI6INi48h9SomU2PHWMO+I4JvZ3/ZvEnlFzZenN6N4ebU/In5FZ2bEotBAa4AiDD3iRwN1nKbHltOiXxMnvaQAPG6yOwr2jQhus39V6fT2HQGjP5n/AFWWnsekPsR4u+qZU2PI6YJtofiEKWplevs2VRBswCZk3vOs3UGyaA/wqd9eyLrRriugGEA2jQc6wph9Z8kCAym4iPEtK9a2htujWAcKkAgZO01ucPBJIGaYgEaaxwK5LamxmOoPbSZTa+OxZoBIvE7p08V5bidqNpONOtTyuae03K1pBiIgjn3XXDq2679HLHt78ThMsPxDgYcRmqU2kuyUqd9LxS0PF3hs8Rt+g+kIxFFrS0SBiKbIY7skka2BmBHuiCvnqntgVJFKkTyEgAwBmIECSCq+KOILnN6mpYkEClUMeMLn3e3XL+PfNp9IsIWFvtWHIJgRWZIABFyXdw4lefYjpPRr9YW1C2KhEVHMaXji0BxlvkvNKmHrN96nUbrEsLdOYWJrX8D6BbnORm9N3FbadOmw9tsN3NLSTvkQ5a6t0pout2o/h+crnjhHkGXUx3OrUQb8AXSqdfB5W5szP4Q9pdrrDd3NPk9J8XtlftB+aZkCYbbTd8lshtxsWBBiDuWibSkaodSmrZKvVMfvB1i355BUajpTdR3qGioYye2EsDIFpv8AnwWTE1aZaMjXA5u1mcCC2BawG+fAqq2iSVYZRCKtYRlJ7cpaA4NHazkavuCHGD7wHIK3j9hVKb8gZqGuBc9jIBk6vIsePcFqKpAiPRJTqATa53km2swB4a8FFbN+x3CMz6LIH2qhIuSZljXA2IVodHSTPX4UAWOapU1aIOlM2O7mtDPJS3BUbb2Ci0ycVQvuYzEuLc1rzTAtO47rI+zYUCPanGbkswrjEaAZ6jZmT5LUg93omv8AdPkiN/h9s0sO0soVKpGsvw7QSd8xiBHqqFXbTnuc5xJzWgS0cok28Vr4P3fRQUzwKinee2J4A/FXKTxC1zqTuBT08PU3A/3V1LHovR/YlZ2Gpua3suBOaRoHESBMnRbGhseq6QGu3jtDLMEiQSdDAPiuk6MV6fslFtMlwZTYyYiXNaJJB4mStoavcV6uNuR4791xp6PV4gN/mb9UBsDEfcH42/Vdl1nchn7lruqY5F3R6twHi4D5qLrsyCd1XGIgd/55qW/7/wC1HO8PIfFDre63GQQVgp3EHv8AM/JFsfd9D80mcHePMSPRMIjcR+e5EZGRw8bJgRuj1hYxMaEDulFgO/0J+aAYp7g0lrcztwG/xIXGdKti4nFsmpSo2Fv1c1Wg8H5pG7uXbUjJiDHgUuJoDKbPv5eW5c+fn9dOFzzjzDo10bxNAVcrYD8oIeAQ7KH7iRuf36o7T6I16jn1C9sG4DGA+Al1ryfFeiUNN0X4896OIYA0SGyN0aDuM2XD4p3WvR81yR5DieitemJINzEjJ4Sqg2LU35h5Hx0XrWOazq4dF9NG+XFc+6jTJJa88m1KYPqQr2J3uCOyTBJef5Vhfsgu4nz+S7g4bMZOcjvDXf7SZKlXDuFyXOG4OllhzAEpi9zgPYcpgtv4rK3BA/3/AO10WLnNOU6b3tOu4WUomwaabr/dbJPos6rnm4O8QD4hR2Edfs/A/BdOzDnQUnid5kDyLCh/4phP6yo1n458zTgLUmpeWOapYWdYH55LcYfYXWN7LhINwKZ15mFs6FGjSMF7TeLVnSP9IpLqcFSzN7EmDqHGJ/CtceOscueOPHRsQDmB1tl1jhcqO6NvcQKJYeLXZQ/8Lty692FLT22idxD3W5nL8ldpYUhukcO1PjLmn1W+yMfJXI0+jzmQDkm8l9Nhg7og/EqvX6InMIeII+4deI7l3LcM8jUj8J+iWthwB2neEAf2Kt4RJ1K5Gj0ViG57n/LEeRKSt0ZDZDzI3AZQfP6rrsNhwCdBwsy/gAjXw/Icmj/is3hGpzuuRwfR4A+41w0JN/G5IWzdsKkQbXiBe/hay3DXNFmkeLQPUBZRl3QSeBb5zZO2HfXInYDb2MxGYlhA8mR5rNszY7QO04665WhvcJgLpn04bYCeHZv6ysFKq8cC0bgB9QrOOUvK2NjsDCNo0y1ukzMzfzWzLuaqYIk6gfAqzm5DxldY4o53PyQa78/kKF470sTvKBp5opI7/goihUjulAuO8DxI+ixP7484+CjXCNY8fqoVnkb/AEk/BRr+A9HD4rCHiOI78ycVBpf1hVlna7l5qCr+QD9EjO6fz4Jpjv5AqAiqZ0I8Q35psTV7JvHjr4lK0GfrPzWapUgcLb4A8SApWoo0zb7R8NeCLjI0PlHrKZj4G48r38EHVOzMeseii+VardsExwuZ+IK1VSmG94m/vvJPgTC2L8TDfe1/euY4Cfgtc+uybAzwgifMwVlryre23IgN9XRyLbb1rqmFpzJdLuDXwb9xatzRrwSBSA7zVufAzCFZ+ezsKXAzPZpuHmWXWbGpXKVdntDyS0gdz35vIUlao0qTW2dVHOf+AWwrYek2/seUbh1dCPOywVXUT2RRIJOgGFF+/Ms2NStYzC080tBffUseQD3jMNFcZhLnPSYQBb9nJHGC+wSVMI4GadIAX972YzruDB3b1iGJyn9bQae9rP7wkKs4PDMebU2sjScjTbuzXW7wNNrB7zTGoAzejStZgcZQcP2b7fZawttzbUuVuqWOpQOxUG67HOPmASunHGOWrYeDcNP/AOZ+kpmYYHQcuy4cxuhYhiCRdjtdBTqz6tWTDsBvkcP9LwfLKt7HPyD9nMfdzATyJSHDhgtAGg7Dx53VvqmEXY482v8AolqtEQLdxzn0hKTSU6Td2Qd2UfJYMQ0g/wCHHHt/JYquGk9rqo4PJafDMxLiabAIFOm7fINP+0lZtbkNTquBvkaO4VDP4gFapmb3MjXKW/1KrTIiS1wHBrP+MynFW9hU8MzR5ZYSUsjI8holrC4/uuE/zOVanijmgyydxA18Hp6tZwb2aJceBzX8ciTCvcTLsOGnvyk/7U0xtMKYNyIjfP1Vk128R5hVcII3BvLsqz5+a3GCmo07/wCb6Ihw3fFMD+bJS47kDKJMx7lFVI4/w+JTZv4R6qqXCbmDwiFk9m4+oWUrIcS3QPaTwtZMyuAPeb4kKt7Izg38IKgwgGluQARFvMeI8G/UoNcRvb+CD8VgyjjPksnXQYnwDZ+AQZWyTb/bHrKyPNvsjwPldYwOJn/SR6pns7h6lFIbbvTx1lI9xAJEkcvksVOo13EdxMx5EgI1WMaJc8kcM8+krNv9ak/jFi6hDfdBO9pcI56fJaOrtEh2XqGDg4dWf9wW3di2NAIlrdSeQsYHzKov2u0m1U/hgeZqAFZt/rUn8V8O0uvlebWysw0Tzi6z0iWuJNKtpuZRjkIasQxDaoIL3lt5uY/C2qT6Ja1SkxhkloANxQqDTfmcFncazWCvttjTHV1xHFuHYOfaasI6RNLozVmN4/qDH4WqlT2rTBMVy5p3OcGn1plW3bXa0dlhIMiRVHypBZvL+tdv8O7b9IgDrKx4lwd/Q8fBO3aNKbV6zSbkMZXkz3kla1+0WlxD2MHe6u+/nHFWGbUOjX0Gc6lRthpfMrOSXi2WDxzDo/EH96o2tfho1bKnjo1J/DXFvFq0OHr1Cb1sIQ637Wo5zhwguhbihidxfSMQAA8iI7g7kuk1jlIvjFNI4jvDv6mpPaqQs4sB4SSfINS9aQJJjvNQx6hZWmodGyO6q4f0LTBKuOpNN3MHx/mCL8VRiey7nkCz54HaY488h9SVjeZ91keDT8HIeC0atGbBgP8AG35FNi8QCffaI07frpzSB0Wg+At5ZklWud1N/f2gPTOixmbTa7/EM9zh8ws+XKPePjcLVw5x/wAdvKo0/NZ2UnD7bz/EfohWZ2V32/IlIWlp48yUM3EO8Mx+qwirTzSTWEbiysGnnDURsKUHeOVkxpfn8lYqddr/AHTPECx8jdE0/wCL8S0mC5ncPxJDI/sR8wjl5+Z+iYHn5orFnPE+bFFl8T6KJq4qtrO+6PIfVA1iPsjy/uooolEVyfy36LIxp5eX0UURDmeJ8CR80zakfe8XIKIG9r5eJP0SnGTvHgD9FFFcCtd+8fGSfMqOcdzlFEwKWnjPP/pYqmce6GHm4j4MKKigx9ZW/wAlv43fJqxV8I95l1SmLQctG8axLibWUUU7d+1lYa+zmmwfAAtFOmDzkNCwnZTSCJJnub/VKiinZxXuqrU6NU3e8HHm5g/2tCT/ANWob6QP+t/yIUUTsno7r7WqHR+k33accnv+qvUNnMYZyTzM6c1FFchtWnBhEFgjkErw02y+VvgQioqyxtwfD6/Ep37OzC5I/hJafNpBUUTFAbPYLZn+Dng+cyp7KBF3cJJk6HUmSVFFLIstZmUmixv3WPyTEsG4eQRUVkKTscB+EfRLlp/dZ+EfRBRMRkFVo0aPAQp7QBuPmFFECOxQ4H0UbiO75/JBRFZc/wCYUUURr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8440" name="Picture 8" descr="http://www.dodaj.rs/f/8/bQ/kBHgvp2/1/beograd-sava-pristaniste.jpg"/>
          <p:cNvPicPr>
            <a:picLocks noChangeAspect="1" noChangeArrowheads="1"/>
          </p:cNvPicPr>
          <p:nvPr/>
        </p:nvPicPr>
        <p:blipFill>
          <a:blip r:embed="rId2" cstate="print"/>
          <a:srcRect/>
          <a:stretch>
            <a:fillRect/>
          </a:stretch>
        </p:blipFill>
        <p:spPr bwMode="auto">
          <a:xfrm>
            <a:off x="2051720" y="3573016"/>
            <a:ext cx="3960440" cy="2968465"/>
          </a:xfrm>
          <a:prstGeom prst="ellipse">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b="1" dirty="0" smtClean="0">
                <a:ln/>
                <a:solidFill>
                  <a:schemeClr val="accent3"/>
                </a:solidFill>
              </a:rPr>
              <a:t>KOLIČINA PADALINA</a:t>
            </a:r>
            <a:endParaRPr lang="hr-HR" b="1" dirty="0">
              <a:ln/>
              <a:solidFill>
                <a:schemeClr val="accent3"/>
              </a:solidFill>
            </a:endParaRPr>
          </a:p>
        </p:txBody>
      </p:sp>
      <p:sp>
        <p:nvSpPr>
          <p:cNvPr id="3" name="Content Placeholder 2"/>
          <p:cNvSpPr>
            <a:spLocks noGrp="1"/>
          </p:cNvSpPr>
          <p:nvPr>
            <p:ph idx="1"/>
          </p:nvPr>
        </p:nvSpPr>
        <p:spPr>
          <a:xfrm>
            <a:off x="4572000" y="1844824"/>
            <a:ext cx="4248472" cy="4536504"/>
          </a:xfrm>
        </p:spPr>
        <p:txBody>
          <a:bodyPr>
            <a:normAutofit/>
          </a:bodyPr>
          <a:lstStyle/>
          <a:p>
            <a:r>
              <a:rPr lang="hr-HR" sz="2000" dirty="0" smtClean="0"/>
              <a:t>U porječju alpskoga toka padne godišnje više od 1600 mm oborina, a mjestimice i do 3000 mm. U najvećem dijelu Panonske nizine padne godišnje samo 650 mm, a idući prema istoku sve je manja količina oborina. Za vodni režim Dunava karakteristične su velike amplitude vodostaja. </a:t>
            </a:r>
            <a:r>
              <a:rPr lang="vi-VN" sz="2000" dirty="0" smtClean="0"/>
              <a:t>Dunav se zaleđuje samo za jakih zim</a:t>
            </a:r>
            <a:r>
              <a:rPr lang="hr-HR" sz="2000" dirty="0" smtClean="0"/>
              <a:t>a,</a:t>
            </a:r>
            <a:r>
              <a:rPr lang="vi-VN" sz="2000" dirty="0" smtClean="0"/>
              <a:t> u donjem toku debljina leda iznosi i do 60 cm. Zbog toga se plovidba povremeno obustavlja od polovice prosinca do početka ožujka.</a:t>
            </a:r>
            <a:endParaRPr lang="hr-HR" sz="2000" dirty="0"/>
          </a:p>
        </p:txBody>
      </p:sp>
      <p:pic>
        <p:nvPicPr>
          <p:cNvPr id="19458" name="Picture 2" descr="https://encrypted-tbn3.gstatic.com/images?q=tbn:ANd9GcR1Xiivc5M3v9Os-6lH5nrr_jLFdg5dIH8eWfV0yGiJ2vdEIswB"/>
          <p:cNvPicPr>
            <a:picLocks noChangeAspect="1" noChangeArrowheads="1"/>
          </p:cNvPicPr>
          <p:nvPr/>
        </p:nvPicPr>
        <p:blipFill>
          <a:blip r:embed="rId2" cstate="print"/>
          <a:srcRect/>
          <a:stretch>
            <a:fillRect/>
          </a:stretch>
        </p:blipFill>
        <p:spPr bwMode="auto">
          <a:xfrm>
            <a:off x="395536" y="2276872"/>
            <a:ext cx="4001666" cy="3473339"/>
          </a:xfrm>
          <a:prstGeom prst="rect">
            <a:avLst/>
          </a:prstGeom>
          <a:noFill/>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TotalTime>
  <Words>1237</Words>
  <Application>Microsoft Office PowerPoint</Application>
  <PresentationFormat>On-screen Show (4:3)</PresentationFormat>
  <Paragraphs>68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DUNAV</vt:lpstr>
      <vt:lpstr>      </vt:lpstr>
      <vt:lpstr>PowerPoint Presentation</vt:lpstr>
      <vt:lpstr>POVIJEST</vt:lpstr>
      <vt:lpstr>IZVORI DUNAVA</vt:lpstr>
      <vt:lpstr>PORJEČJE DUNAVA U HRVATSKOJ</vt:lpstr>
      <vt:lpstr>VODNI REŽIM</vt:lpstr>
      <vt:lpstr>PLOVNOST</vt:lpstr>
      <vt:lpstr>KOLIČINA PADALINA</vt:lpstr>
      <vt:lpstr>KANALI KROZ DUNAV</vt:lpstr>
      <vt:lpstr>GLAVNE LUKE</vt:lpstr>
      <vt:lpstr>JEZERA DUNAVA</vt:lpstr>
      <vt:lpstr>ZAŠTIĆENA BAŠTINA DUNAVA</vt:lpstr>
      <vt:lpstr>FAUNA</vt:lpstr>
      <vt:lpstr>FLORA</vt:lpstr>
      <vt:lpstr>PITKA VODA</vt:lpstr>
      <vt:lpstr>HIDROELEKTIČNA ENERGIJA</vt:lpstr>
      <vt:lpstr>TURISTIČKI BRODOVI</vt:lpstr>
      <vt:lpstr>RIBOLOV</vt:lpstr>
      <vt:lpstr>VINOGRADARSTVO</vt:lpstr>
      <vt:lpstr>TURIZAM</vt:lpstr>
      <vt:lpstr>VAŽNOST DUNAVA U RH</vt:lpstr>
      <vt:lpstr>DUNAV U KULTURI</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DUNAV</dc:title>
  <dc:creator>Korisniktinabol123</dc:creator>
  <cp:lastModifiedBy>Učenik</cp:lastModifiedBy>
  <cp:revision>24</cp:revision>
  <dcterms:created xsi:type="dcterms:W3CDTF">2014-12-20T10:29:56Z</dcterms:created>
  <dcterms:modified xsi:type="dcterms:W3CDTF">2015-03-18T08:56:01Z</dcterms:modified>
</cp:coreProperties>
</file>