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108" y="-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050CBB7-701C-4555-89A2-B3B099EEEE8A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3918370-EC81-45E8-B1F4-D4FFA3F34E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234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CBB7-701C-4555-89A2-B3B099EEEE8A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8370-EC81-45E8-B1F4-D4FFA3F34E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135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CBB7-701C-4555-89A2-B3B099EEEE8A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8370-EC81-45E8-B1F4-D4FFA3F34E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9992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CBB7-701C-4555-89A2-B3B099EEEE8A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8370-EC81-45E8-B1F4-D4FFA3F34E41}" type="slidenum">
              <a:rPr lang="hr-HR" smtClean="0"/>
              <a:t>‹#›</a:t>
            </a:fld>
            <a:endParaRPr lang="hr-H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149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CBB7-701C-4555-89A2-B3B099EEEE8A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8370-EC81-45E8-B1F4-D4FFA3F34E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700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CBB7-701C-4555-89A2-B3B099EEEE8A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8370-EC81-45E8-B1F4-D4FFA3F34E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2517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CBB7-701C-4555-89A2-B3B099EEEE8A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8370-EC81-45E8-B1F4-D4FFA3F34E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6888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CBB7-701C-4555-89A2-B3B099EEEE8A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8370-EC81-45E8-B1F4-D4FFA3F34E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2380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CBB7-701C-4555-89A2-B3B099EEEE8A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8370-EC81-45E8-B1F4-D4FFA3F34E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387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CBB7-701C-4555-89A2-B3B099EEEE8A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8370-EC81-45E8-B1F4-D4FFA3F34E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339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CBB7-701C-4555-89A2-B3B099EEEE8A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8370-EC81-45E8-B1F4-D4FFA3F34E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991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CBB7-701C-4555-89A2-B3B099EEEE8A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8370-EC81-45E8-B1F4-D4FFA3F34E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201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CBB7-701C-4555-89A2-B3B099EEEE8A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8370-EC81-45E8-B1F4-D4FFA3F34E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497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CBB7-701C-4555-89A2-B3B099EEEE8A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8370-EC81-45E8-B1F4-D4FFA3F34E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96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CBB7-701C-4555-89A2-B3B099EEEE8A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8370-EC81-45E8-B1F4-D4FFA3F34E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493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CBB7-701C-4555-89A2-B3B099EEEE8A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8370-EC81-45E8-B1F4-D4FFA3F34E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874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CBB7-701C-4555-89A2-B3B099EEEE8A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8370-EC81-45E8-B1F4-D4FFA3F34E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332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0CBB7-701C-4555-89A2-B3B099EEEE8A}" type="datetimeFigureOut">
              <a:rPr lang="hr-HR" smtClean="0"/>
              <a:t>17.3.2015.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18370-EC81-45E8-B1F4-D4FFA3F34E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57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Gibraltar" TargetMode="External"/><Relationship Id="rId2" Type="http://schemas.openxmlformats.org/officeDocument/2006/relationships/hyperlink" Target="http://www.b92.net/putovanja/vesti.php?yyyy=2013&amp;mm=08&amp;dd=28&amp;nav_id=74697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utovnica.net/odredista/portugal/sintra/sto-posjetiti-znamenitosti-u-sintri/maurski-dvorac" TargetMode="External"/><Relationship Id="rId4" Type="http://schemas.openxmlformats.org/officeDocument/2006/relationships/hyperlink" Target="http://www.gibraltarinfo.gi/gibraltar-alameda-gardens.asp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82152" y="1250575"/>
            <a:ext cx="9144000" cy="1909763"/>
          </a:xfrm>
        </p:spPr>
        <p:txBody>
          <a:bodyPr>
            <a:normAutofit/>
          </a:bodyPr>
          <a:lstStyle/>
          <a:p>
            <a:r>
              <a:rPr lang="hr-HR" sz="7200" dirty="0" err="1" smtClean="0">
                <a:latin typeface="Californian FB" panose="0207040306080B030204" pitchFamily="18" charset="0"/>
              </a:rPr>
              <a:t>GIBrAlTAR</a:t>
            </a:r>
            <a:endParaRPr lang="hr-HR" sz="7200" dirty="0">
              <a:latin typeface="Californian FB" panose="0207040306080B0302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                                               </a:t>
            </a:r>
            <a:r>
              <a:rPr lang="hr-HR" sz="2800" dirty="0" err="1" smtClean="0"/>
              <a:t>Pia</a:t>
            </a:r>
            <a:r>
              <a:rPr lang="hr-HR" sz="2800" dirty="0" smtClean="0"/>
              <a:t> Marić</a:t>
            </a:r>
          </a:p>
          <a:p>
            <a:r>
              <a:rPr lang="hr-HR" sz="2800" dirty="0" smtClean="0"/>
              <a:t>                                  7. razred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35875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47211"/>
          </a:xfrm>
        </p:spPr>
        <p:txBody>
          <a:bodyPr/>
          <a:lstStyle/>
          <a:p>
            <a:r>
              <a:rPr lang="hr-HR" dirty="0" smtClean="0"/>
              <a:t>7. Maurski dvorac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1694328"/>
            <a:ext cx="9905999" cy="4935071"/>
          </a:xfrm>
        </p:spPr>
        <p:txBody>
          <a:bodyPr>
            <a:normAutofit/>
          </a:bodyPr>
          <a:lstStyle/>
          <a:p>
            <a:r>
              <a:rPr lang="hr-HR" sz="2000" dirty="0"/>
              <a:t>Maurski dvorac nalazi se na najvišoj točci brda na kojemu se nalazi i palača </a:t>
            </a:r>
            <a:r>
              <a:rPr lang="hr-HR" sz="2000" dirty="0" err="1"/>
              <a:t>Pena</a:t>
            </a:r>
            <a:r>
              <a:rPr lang="hr-HR" sz="2000" dirty="0"/>
              <a:t>. S njega se pruža izvrstan pogled na grad i okolicu, a ako su vremenske prilike povoljne, sve do atlantske obale</a:t>
            </a:r>
            <a:r>
              <a:rPr lang="hr-HR" sz="2000" dirty="0" smtClean="0"/>
              <a:t>.</a:t>
            </a:r>
          </a:p>
          <a:p>
            <a:r>
              <a:rPr lang="hr-HR" sz="2000" dirty="0"/>
              <a:t>Potječe iz 8. ili 9. stoljeća, bio je pod maurskom kontrolom, no sredinom 12. stoljeća osvaja ga prvi portugalski kralj, </a:t>
            </a:r>
            <a:r>
              <a:rPr lang="hr-HR" sz="2000" dirty="0" err="1"/>
              <a:t>Afonso</a:t>
            </a:r>
            <a:r>
              <a:rPr lang="hr-HR" sz="2000" dirty="0"/>
              <a:t> I</a:t>
            </a:r>
            <a:r>
              <a:rPr lang="hr-HR" sz="2000" dirty="0" smtClean="0"/>
              <a:t>.</a:t>
            </a:r>
          </a:p>
          <a:p>
            <a:r>
              <a:rPr lang="hr-HR" sz="2000" dirty="0"/>
              <a:t>Danas je Maurski dvorac dobro očuvan i jedna je od glavnih </a:t>
            </a:r>
            <a:r>
              <a:rPr lang="hr-HR" sz="2000" dirty="0" err="1"/>
              <a:t>Sintrinih</a:t>
            </a:r>
            <a:r>
              <a:rPr lang="hr-HR" sz="2000" dirty="0"/>
              <a:t> atrakcija. Do njega se stiže ili </a:t>
            </a:r>
            <a:r>
              <a:rPr lang="hr-HR" sz="2000" dirty="0" smtClean="0"/>
              <a:t>pješice ili autobusom.</a:t>
            </a:r>
            <a:endParaRPr lang="hr-HR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376" y="4597138"/>
            <a:ext cx="6260039" cy="21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470599"/>
            <a:ext cx="9905998" cy="968235"/>
          </a:xfrm>
        </p:spPr>
        <p:txBody>
          <a:bodyPr/>
          <a:lstStyle/>
          <a:p>
            <a:r>
              <a:rPr lang="hr-HR" dirty="0"/>
              <a:t>8</a:t>
            </a:r>
            <a:r>
              <a:rPr lang="hr-HR" dirty="0" smtClean="0"/>
              <a:t>. promet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3" y="1546412"/>
            <a:ext cx="9905999" cy="4585447"/>
          </a:xfrm>
        </p:spPr>
        <p:txBody>
          <a:bodyPr/>
          <a:lstStyle/>
          <a:p>
            <a:r>
              <a:rPr lang="hr-HR" dirty="0" smtClean="0"/>
              <a:t>Glavno prijevozno sredstvo je automobil</a:t>
            </a:r>
          </a:p>
          <a:p>
            <a:r>
              <a:rPr lang="hr-HR" dirty="0"/>
              <a:t>Postoji mreža žičara koje voze od obale do vrha Stijene, sa jednom međustanicom</a:t>
            </a:r>
            <a:r>
              <a:rPr lang="hr-HR" dirty="0" smtClean="0"/>
              <a:t>.</a:t>
            </a:r>
          </a:p>
          <a:p>
            <a:r>
              <a:rPr lang="it-IT" dirty="0"/>
              <a:t>Sa </a:t>
            </a:r>
            <a:r>
              <a:rPr lang="it-IT" dirty="0" err="1"/>
              <a:t>Gibraltara</a:t>
            </a:r>
            <a:r>
              <a:rPr lang="it-IT" dirty="0"/>
              <a:t> </a:t>
            </a:r>
            <a:r>
              <a:rPr lang="it-IT" dirty="0" err="1"/>
              <a:t>lete</a:t>
            </a:r>
            <a:r>
              <a:rPr lang="it-IT" dirty="0"/>
              <a:t> </a:t>
            </a:r>
            <a:r>
              <a:rPr lang="it-IT" dirty="0" err="1"/>
              <a:t>redovne</a:t>
            </a:r>
            <a:r>
              <a:rPr lang="it-IT" dirty="0"/>
              <a:t> </a:t>
            </a:r>
            <a:r>
              <a:rPr lang="it-IT" dirty="0" err="1"/>
              <a:t>aviolinije</a:t>
            </a:r>
            <a:r>
              <a:rPr lang="it-IT" dirty="0"/>
              <a:t> prema </a:t>
            </a:r>
            <a:r>
              <a:rPr lang="it-IT" dirty="0" err="1"/>
              <a:t>Londonu</a:t>
            </a:r>
            <a:r>
              <a:rPr lang="it-IT" dirty="0"/>
              <a:t> i </a:t>
            </a:r>
            <a:r>
              <a:rPr lang="it-IT" dirty="0" err="1" smtClean="0"/>
              <a:t>Manchesteru</a:t>
            </a:r>
            <a:r>
              <a:rPr lang="hr-HR" dirty="0" smtClean="0"/>
              <a:t>.</a:t>
            </a:r>
          </a:p>
          <a:p>
            <a:r>
              <a:rPr lang="hr-HR" dirty="0" smtClean="0"/>
              <a:t>Zrakoplovna pista u Gibraltaru prelazi preko ulice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224" y="4284569"/>
            <a:ext cx="3133165" cy="2349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293" y="4284569"/>
            <a:ext cx="3106271" cy="2329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016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54788"/>
          </a:xfrm>
        </p:spPr>
        <p:txBody>
          <a:bodyPr/>
          <a:lstStyle/>
          <a:p>
            <a:r>
              <a:rPr lang="hr-HR" dirty="0"/>
              <a:t>9</a:t>
            </a:r>
            <a:r>
              <a:rPr lang="hr-HR" dirty="0" smtClean="0"/>
              <a:t>. religija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39160" y="1573305"/>
            <a:ext cx="9905999" cy="3845859"/>
          </a:xfrm>
        </p:spPr>
        <p:txBody>
          <a:bodyPr>
            <a:normAutofit fontScale="62500" lnSpcReduction="20000"/>
          </a:bodyPr>
          <a:lstStyle/>
          <a:p>
            <a:r>
              <a:rPr lang="hr-HR" sz="4500" dirty="0"/>
              <a:t>Glavna religija na Gibraltaru je kršćanstvo. Većina stanovništva od oko 78% su pripadnici rimokatoličanstva. Katedrala Svete Marije Krunisane </a:t>
            </a:r>
            <a:r>
              <a:rPr lang="hr-HR" sz="4500" dirty="0" smtClean="0"/>
              <a:t>je </a:t>
            </a:r>
            <a:r>
              <a:rPr lang="hr-HR" sz="4500" dirty="0"/>
              <a:t>napravljena u 16. </a:t>
            </a:r>
            <a:r>
              <a:rPr lang="hr-HR" sz="4500" dirty="0" smtClean="0"/>
              <a:t>stoljeću </a:t>
            </a:r>
            <a:r>
              <a:rPr lang="hr-HR" sz="4500" dirty="0"/>
              <a:t>i najstarija je katolička crkva na ovom području. </a:t>
            </a:r>
            <a:endParaRPr lang="hr-HR" sz="4500" dirty="0" smtClean="0"/>
          </a:p>
          <a:p>
            <a:r>
              <a:rPr lang="hr-HR" sz="4500" dirty="0"/>
              <a:t>Druga religija po brojnosti je Islam sa 4% od </a:t>
            </a:r>
            <a:r>
              <a:rPr lang="hr-HR" sz="4500" dirty="0" smtClean="0"/>
              <a:t>ukupnog stanovništva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565" y="4333464"/>
            <a:ext cx="2003611" cy="2386556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3765176" y="4975412"/>
            <a:ext cx="591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Katedrala Svete Marije Krunisane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114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08576"/>
          </a:xfrm>
        </p:spPr>
        <p:txBody>
          <a:bodyPr/>
          <a:lstStyle/>
          <a:p>
            <a:r>
              <a:rPr lang="hr-HR" dirty="0" smtClean="0"/>
              <a:t>10. </a:t>
            </a:r>
            <a:r>
              <a:rPr lang="hr-HR" dirty="0" err="1" smtClean="0"/>
              <a:t>PozNATE</a:t>
            </a:r>
            <a:r>
              <a:rPr lang="hr-HR" dirty="0" smtClean="0"/>
              <a:t> OSOBE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1627094"/>
            <a:ext cx="9905999" cy="4612341"/>
          </a:xfrm>
        </p:spPr>
        <p:txBody>
          <a:bodyPr>
            <a:normAutofit/>
          </a:bodyPr>
          <a:lstStyle/>
          <a:p>
            <a:r>
              <a:rPr lang="hr-HR" dirty="0"/>
              <a:t>Poznate i znamenite osobe rođene na Gibraltaru, između ostalih, su</a:t>
            </a:r>
            <a:r>
              <a:rPr lang="hr-HR" dirty="0" smtClean="0"/>
              <a:t>:</a:t>
            </a:r>
          </a:p>
          <a:p>
            <a:r>
              <a:rPr lang="hr-HR" dirty="0"/>
              <a:t> </a:t>
            </a:r>
            <a:r>
              <a:rPr lang="hr-HR" b="1" dirty="0" err="1"/>
              <a:t>Kaiane</a:t>
            </a:r>
            <a:r>
              <a:rPr lang="hr-HR" b="1" dirty="0"/>
              <a:t> </a:t>
            </a:r>
            <a:r>
              <a:rPr lang="hr-HR" b="1" dirty="0" err="1"/>
              <a:t>Aldorino</a:t>
            </a:r>
            <a:r>
              <a:rPr lang="hr-HR" b="1" dirty="0"/>
              <a:t> </a:t>
            </a:r>
            <a:r>
              <a:rPr lang="hr-HR" dirty="0"/>
              <a:t>(1986- ) - </a:t>
            </a:r>
            <a:r>
              <a:rPr lang="hr-HR" dirty="0" err="1"/>
              <a:t>miss</a:t>
            </a:r>
            <a:r>
              <a:rPr lang="hr-HR" dirty="0"/>
              <a:t> Gibraltara i </a:t>
            </a:r>
            <a:r>
              <a:rPr lang="hr-HR" dirty="0" err="1"/>
              <a:t>miss</a:t>
            </a:r>
            <a:r>
              <a:rPr lang="hr-HR" dirty="0"/>
              <a:t> svijeta 2009. godine</a:t>
            </a:r>
          </a:p>
          <a:p>
            <a:r>
              <a:rPr lang="hr-HR" b="1" dirty="0"/>
              <a:t>John </a:t>
            </a:r>
            <a:r>
              <a:rPr lang="hr-HR" b="1" dirty="0" err="1"/>
              <a:t>Galliano</a:t>
            </a:r>
            <a:r>
              <a:rPr lang="hr-HR" b="1" dirty="0"/>
              <a:t> </a:t>
            </a:r>
            <a:r>
              <a:rPr lang="hr-HR" dirty="0"/>
              <a:t>(1960- ) - modni dizajner</a:t>
            </a:r>
          </a:p>
          <a:p>
            <a:r>
              <a:rPr lang="hr-HR" b="1" dirty="0"/>
              <a:t>Albert </a:t>
            </a:r>
            <a:r>
              <a:rPr lang="hr-HR" b="1" dirty="0" err="1"/>
              <a:t>Hammond</a:t>
            </a:r>
            <a:r>
              <a:rPr lang="hr-HR" b="1" dirty="0"/>
              <a:t> </a:t>
            </a:r>
            <a:r>
              <a:rPr lang="hr-HR" dirty="0"/>
              <a:t>(1944- ) - </a:t>
            </a:r>
            <a:r>
              <a:rPr lang="hr-HR" dirty="0" smtClean="0"/>
              <a:t>producent</a:t>
            </a:r>
            <a:endParaRPr lang="hr-HR" dirty="0"/>
          </a:p>
          <a:p>
            <a:r>
              <a:rPr lang="hr-HR" b="1" dirty="0"/>
              <a:t>William George Penney</a:t>
            </a:r>
            <a:r>
              <a:rPr lang="hr-HR" dirty="0"/>
              <a:t> (1909-1991) - fizičar</a:t>
            </a:r>
          </a:p>
          <a:p>
            <a:r>
              <a:rPr lang="hr-HR" b="1" dirty="0" err="1"/>
              <a:t>Gustavo</a:t>
            </a:r>
            <a:r>
              <a:rPr lang="hr-HR" b="1" dirty="0"/>
              <a:t> </a:t>
            </a:r>
            <a:r>
              <a:rPr lang="hr-HR" b="1" dirty="0" err="1"/>
              <a:t>Bacarisas</a:t>
            </a:r>
            <a:r>
              <a:rPr lang="hr-HR" b="1" dirty="0"/>
              <a:t> </a:t>
            </a:r>
            <a:r>
              <a:rPr lang="hr-HR" dirty="0"/>
              <a:t>(1873-1971) - slikar</a:t>
            </a:r>
          </a:p>
          <a:p>
            <a:r>
              <a:rPr lang="hr-HR" b="1" dirty="0" err="1" smtClean="0"/>
              <a:t>Gonzalo</a:t>
            </a:r>
            <a:r>
              <a:rPr lang="hr-HR" b="1" dirty="0" smtClean="0"/>
              <a:t> </a:t>
            </a:r>
            <a:r>
              <a:rPr lang="hr-HR" b="1" dirty="0"/>
              <a:t>Pina </a:t>
            </a:r>
            <a:r>
              <a:rPr lang="hr-HR" b="1" dirty="0" err="1"/>
              <a:t>Luduena</a:t>
            </a:r>
            <a:r>
              <a:rPr lang="hr-HR" b="1" dirty="0"/>
              <a:t> </a:t>
            </a:r>
            <a:r>
              <a:rPr lang="hr-HR" dirty="0"/>
              <a:t>(1545-1600) - </a:t>
            </a:r>
            <a:r>
              <a:rPr lang="hr-HR" dirty="0" smtClean="0"/>
              <a:t>Osnivač </a:t>
            </a:r>
            <a:r>
              <a:rPr lang="hr-HR" dirty="0"/>
              <a:t>San Antonio de Gibraltara </a:t>
            </a:r>
            <a:endParaRPr lang="hr-HR" dirty="0" smtClean="0"/>
          </a:p>
          <a:p>
            <a:r>
              <a:rPr lang="hr-HR" b="1" dirty="0" err="1" smtClean="0"/>
              <a:t>Ajad</a:t>
            </a:r>
            <a:r>
              <a:rPr lang="hr-HR" b="1" dirty="0" smtClean="0"/>
              <a:t> </a:t>
            </a:r>
            <a:r>
              <a:rPr lang="hr-HR" b="1" dirty="0"/>
              <a:t>ben Musa </a:t>
            </a:r>
            <a:r>
              <a:rPr lang="hr-HR" dirty="0"/>
              <a:t>(1083-1149) - jedan po čuvenih </a:t>
            </a:r>
            <a:r>
              <a:rPr lang="hr-HR" dirty="0" err="1"/>
              <a:t>malikijskih</a:t>
            </a:r>
            <a:r>
              <a:rPr lang="hr-HR" dirty="0"/>
              <a:t> pravnika            </a:t>
            </a:r>
          </a:p>
        </p:txBody>
      </p:sp>
    </p:spTree>
    <p:extLst>
      <p:ext uri="{BB962C8B-B14F-4D97-AF65-F5344CB8AC3E}">
        <p14:creationId xmlns:p14="http://schemas.microsoft.com/office/powerpoint/2010/main" val="17330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029" y="0"/>
            <a:ext cx="2215792" cy="3179261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5051370" y="3201725"/>
            <a:ext cx="1453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John </a:t>
            </a:r>
            <a:r>
              <a:rPr lang="hr-HR" dirty="0" err="1" smtClean="0"/>
              <a:t>Galliano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976" y="13961"/>
            <a:ext cx="2461669" cy="316530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1748493" y="3179261"/>
            <a:ext cx="1733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 smtClean="0"/>
              <a:t>Kaiane</a:t>
            </a:r>
            <a:r>
              <a:rPr lang="hr-HR" dirty="0" smtClean="0"/>
              <a:t> </a:t>
            </a:r>
            <a:r>
              <a:rPr lang="hr-HR" dirty="0" err="1" smtClean="0"/>
              <a:t>Aldorino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8249196" y="3179261"/>
            <a:ext cx="1871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 smtClean="0"/>
              <a:t>Gustavo</a:t>
            </a:r>
            <a:r>
              <a:rPr lang="hr-HR" dirty="0" smtClean="0"/>
              <a:t> </a:t>
            </a:r>
            <a:r>
              <a:rPr lang="hr-HR" dirty="0" err="1" smtClean="0"/>
              <a:t>Bacarisas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310" y="13962"/>
            <a:ext cx="2280991" cy="3165299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1440510" y="6364052"/>
            <a:ext cx="2255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 smtClean="0"/>
              <a:t>Gonzalo</a:t>
            </a:r>
            <a:r>
              <a:rPr lang="hr-HR" dirty="0" smtClean="0"/>
              <a:t> Pina </a:t>
            </a:r>
            <a:r>
              <a:rPr lang="hr-HR" dirty="0" err="1" smtClean="0"/>
              <a:t>Luduena</a:t>
            </a:r>
            <a:endParaRPr lang="hr-HR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3286" y="3548591"/>
            <a:ext cx="2010702" cy="2799481"/>
          </a:xfrm>
          <a:prstGeom prst="rect">
            <a:avLst/>
          </a:prstGeom>
        </p:spPr>
      </p:pic>
      <p:sp>
        <p:nvSpPr>
          <p:cNvPr id="11" name="Pravokutnik 10"/>
          <p:cNvSpPr/>
          <p:nvPr/>
        </p:nvSpPr>
        <p:spPr>
          <a:xfrm>
            <a:off x="4549533" y="6364052"/>
            <a:ext cx="2457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William George Penney </a:t>
            </a:r>
            <a:endParaRPr lang="hr-HR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8167" y="3548592"/>
            <a:ext cx="2267285" cy="2799481"/>
          </a:xfrm>
          <a:prstGeom prst="rect">
            <a:avLst/>
          </a:prstGeom>
        </p:spPr>
      </p:pic>
      <p:sp>
        <p:nvSpPr>
          <p:cNvPr id="13" name="Pravokutnik 12"/>
          <p:cNvSpPr/>
          <p:nvPr/>
        </p:nvSpPr>
        <p:spPr>
          <a:xfrm>
            <a:off x="8313701" y="6364052"/>
            <a:ext cx="180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Albert </a:t>
            </a:r>
            <a:r>
              <a:rPr lang="hr-HR" dirty="0" err="1" smtClean="0"/>
              <a:t>Hammond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5317" y="3548592"/>
            <a:ext cx="2883479" cy="288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27894"/>
          </a:xfrm>
        </p:spPr>
        <p:txBody>
          <a:bodyPr/>
          <a:lstStyle/>
          <a:p>
            <a:r>
              <a:rPr lang="hr-HR" dirty="0" smtClean="0"/>
              <a:t>11. izvori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1546413"/>
            <a:ext cx="9905999" cy="3939988"/>
          </a:xfrm>
        </p:spPr>
        <p:txBody>
          <a:bodyPr/>
          <a:lstStyle/>
          <a:p>
            <a:r>
              <a:rPr lang="hr-HR" dirty="0">
                <a:hlinkClick r:id="rId2"/>
              </a:rPr>
              <a:t>http://</a:t>
            </a:r>
            <a:r>
              <a:rPr lang="hr-HR" dirty="0" smtClean="0">
                <a:hlinkClick r:id="rId2"/>
              </a:rPr>
              <a:t>www.b92.net/putovanja/vesti.php?yyyy=2013&amp;mm=08&amp;dd=28&amp;nav_id=746972</a:t>
            </a:r>
            <a:endParaRPr lang="hr-HR" dirty="0" smtClean="0"/>
          </a:p>
          <a:p>
            <a:r>
              <a:rPr lang="hr-HR" dirty="0">
                <a:hlinkClick r:id="rId3"/>
              </a:rPr>
              <a:t>http://</a:t>
            </a:r>
            <a:r>
              <a:rPr lang="hr-HR" dirty="0" smtClean="0">
                <a:hlinkClick r:id="rId3"/>
              </a:rPr>
              <a:t>hr.wikipedia.org/wiki/Gibraltar</a:t>
            </a:r>
            <a:endParaRPr lang="hr-HR" dirty="0" smtClean="0"/>
          </a:p>
          <a:p>
            <a:r>
              <a:rPr lang="hr-HR" dirty="0">
                <a:hlinkClick r:id="rId4"/>
              </a:rPr>
              <a:t>http://</a:t>
            </a:r>
            <a:r>
              <a:rPr lang="hr-HR" dirty="0" smtClean="0">
                <a:hlinkClick r:id="rId4"/>
              </a:rPr>
              <a:t>www.gibraltarinfo.gi/gibraltar-alameda-gardens.aspx</a:t>
            </a:r>
            <a:endParaRPr lang="hr-HR" dirty="0" smtClean="0"/>
          </a:p>
          <a:p>
            <a:r>
              <a:rPr lang="hr-HR" dirty="0">
                <a:hlinkClick r:id="rId5"/>
              </a:rPr>
              <a:t>http://</a:t>
            </a:r>
            <a:r>
              <a:rPr lang="hr-HR" dirty="0" smtClean="0">
                <a:hlinkClick r:id="rId5"/>
              </a:rPr>
              <a:t>www.putovnica.net/odredista/portugal/sintra/sto-posjetiti-znamenitosti-u-sintri/maurski-dvorac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52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2" y="253306"/>
            <a:ext cx="9905998" cy="728329"/>
          </a:xfrm>
        </p:spPr>
        <p:txBody>
          <a:bodyPr/>
          <a:lstStyle/>
          <a:p>
            <a:r>
              <a:rPr lang="hr-HR" dirty="0" err="1" smtClean="0"/>
              <a:t>sadrŽAJ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1089212"/>
            <a:ext cx="9905999" cy="576878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000" dirty="0" smtClean="0"/>
              <a:t>Općenito o Gibraltaru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/>
              <a:t>Opsada Gibraltara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/>
              <a:t>Zastava Gibraltara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/>
              <a:t>Gibraltarska funta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/>
              <a:t>Politika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/>
              <a:t>Flora i fauna</a:t>
            </a:r>
          </a:p>
          <a:p>
            <a:pPr marL="0" indent="0">
              <a:buNone/>
            </a:pPr>
            <a:r>
              <a:rPr lang="hr-HR" sz="2000" dirty="0"/>
              <a:t> </a:t>
            </a:r>
            <a:r>
              <a:rPr lang="hr-HR" sz="2000" dirty="0" smtClean="0"/>
              <a:t>       6.1 Botanički vrt</a:t>
            </a:r>
          </a:p>
          <a:p>
            <a:pPr marL="0" indent="0">
              <a:buNone/>
            </a:pPr>
            <a:r>
              <a:rPr lang="hr-HR" sz="2000" dirty="0" smtClean="0"/>
              <a:t>7.  Maurski dvorac</a:t>
            </a:r>
          </a:p>
          <a:p>
            <a:pPr marL="0" indent="0">
              <a:buNone/>
            </a:pPr>
            <a:r>
              <a:rPr lang="hr-HR" sz="2000" dirty="0"/>
              <a:t>8</a:t>
            </a:r>
            <a:r>
              <a:rPr lang="hr-HR" sz="2000" dirty="0" smtClean="0"/>
              <a:t>.  Promet</a:t>
            </a:r>
          </a:p>
          <a:p>
            <a:pPr marL="457200" indent="-457200">
              <a:buAutoNum type="arabicPeriod" startAt="9"/>
            </a:pPr>
            <a:r>
              <a:rPr lang="hr-HR" sz="2000" dirty="0" smtClean="0"/>
              <a:t>Religija</a:t>
            </a:r>
          </a:p>
          <a:p>
            <a:pPr marL="457200" indent="-457200">
              <a:buAutoNum type="arabicPeriod" startAt="9"/>
            </a:pPr>
            <a:r>
              <a:rPr lang="hr-HR" sz="2000" dirty="0" smtClean="0"/>
              <a:t>Poznate osobe</a:t>
            </a:r>
          </a:p>
          <a:p>
            <a:pPr marL="457200" indent="-457200">
              <a:buAutoNum type="arabicPeriod" startAt="9"/>
            </a:pPr>
            <a:r>
              <a:rPr lang="hr-HR" sz="2000" dirty="0" smtClean="0"/>
              <a:t>Izvori</a:t>
            </a:r>
          </a:p>
          <a:p>
            <a:pPr marL="457200" indent="-457200">
              <a:buAutoNum type="arabicPeriod" startAt="9"/>
            </a:pPr>
            <a:endParaRPr lang="hr-HR" sz="2000" dirty="0" smtClean="0"/>
          </a:p>
          <a:p>
            <a:pPr marL="0" indent="0">
              <a:buNone/>
            </a:pPr>
            <a:endParaRPr lang="hr-HR" dirty="0" smtClean="0"/>
          </a:p>
          <a:p>
            <a:pPr marL="457200" indent="-457200">
              <a:buFont typeface="+mj-lt"/>
              <a:buAutoNum type="arabicPeriod"/>
            </a:pPr>
            <a:endParaRPr lang="hr-HR" dirty="0" smtClean="0"/>
          </a:p>
          <a:p>
            <a:pPr marL="457200" indent="-457200">
              <a:buFont typeface="+mj-lt"/>
              <a:buAutoNum type="arabicPeriod"/>
            </a:pPr>
            <a:endParaRPr lang="hr-HR" dirty="0" smtClean="0"/>
          </a:p>
          <a:p>
            <a:pPr marL="457200" indent="-457200">
              <a:buFont typeface="+mj-lt"/>
              <a:buAutoNum type="arabicPeriod"/>
            </a:pPr>
            <a:endParaRPr lang="hr-HR" dirty="0" smtClean="0"/>
          </a:p>
          <a:p>
            <a:pPr marL="457200" indent="-457200">
              <a:buFont typeface="+mj-lt"/>
              <a:buAutoNum type="arabicPeriod"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561" y="1835501"/>
            <a:ext cx="4158503" cy="2942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610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2" y="349577"/>
            <a:ext cx="9905998" cy="1169941"/>
          </a:xfrm>
        </p:spPr>
        <p:txBody>
          <a:bodyPr/>
          <a:lstStyle/>
          <a:p>
            <a:r>
              <a:rPr lang="hr-HR" dirty="0" smtClean="0"/>
              <a:t>1. Općenito o </a:t>
            </a:r>
            <a:r>
              <a:rPr lang="hr-HR" dirty="0" err="1" smtClean="0"/>
              <a:t>gibraltaru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1519518"/>
            <a:ext cx="9905999" cy="5096435"/>
          </a:xfrm>
        </p:spPr>
        <p:txBody>
          <a:bodyPr>
            <a:normAutofit/>
          </a:bodyPr>
          <a:lstStyle/>
          <a:p>
            <a:r>
              <a:rPr lang="hr-HR" sz="2000" dirty="0"/>
              <a:t>Gibraltar je prekomorski teritorij Ujedinjenog Kraljevstva</a:t>
            </a:r>
            <a:r>
              <a:rPr lang="hr-HR" sz="2000" dirty="0" smtClean="0"/>
              <a:t>.</a:t>
            </a:r>
          </a:p>
          <a:p>
            <a:r>
              <a:rPr lang="en-US" sz="2000" b="1" dirty="0" err="1" smtClean="0"/>
              <a:t>Himna</a:t>
            </a:r>
            <a:r>
              <a:rPr lang="hr-HR" sz="2000" b="1" dirty="0" smtClean="0"/>
              <a:t>: </a:t>
            </a:r>
            <a:r>
              <a:rPr lang="en-US" sz="2000" dirty="0" smtClean="0"/>
              <a:t>God </a:t>
            </a:r>
            <a:r>
              <a:rPr lang="en-US" sz="2000" dirty="0"/>
              <a:t>Save the </a:t>
            </a:r>
            <a:r>
              <a:rPr lang="en-US" sz="2000" dirty="0" smtClean="0"/>
              <a:t>Queen</a:t>
            </a:r>
            <a:endParaRPr lang="hr-HR" sz="2000" dirty="0" smtClean="0"/>
          </a:p>
          <a:p>
            <a:r>
              <a:rPr lang="hr-HR" sz="2000" b="1" dirty="0"/>
              <a:t>Glavni </a:t>
            </a:r>
            <a:r>
              <a:rPr lang="hr-HR" sz="2000" b="1" dirty="0" smtClean="0"/>
              <a:t>grad: </a:t>
            </a:r>
            <a:r>
              <a:rPr lang="hr-HR" sz="2000" dirty="0" smtClean="0"/>
              <a:t>Gibraltar</a:t>
            </a:r>
            <a:endParaRPr lang="hr-HR" sz="2000" dirty="0"/>
          </a:p>
          <a:p>
            <a:r>
              <a:rPr lang="hr-HR" sz="2000" b="1" dirty="0"/>
              <a:t>Službeni </a:t>
            </a:r>
            <a:r>
              <a:rPr lang="hr-HR" sz="2000" b="1" dirty="0" smtClean="0"/>
              <a:t>jezik: </a:t>
            </a:r>
            <a:r>
              <a:rPr lang="hr-HR" sz="2000" dirty="0" smtClean="0"/>
              <a:t>engleski</a:t>
            </a:r>
          </a:p>
          <a:p>
            <a:r>
              <a:rPr lang="sv-SE" sz="2000" b="1" dirty="0" smtClean="0"/>
              <a:t>Kraljica</a:t>
            </a:r>
            <a:r>
              <a:rPr lang="hr-HR" sz="2000" b="1" dirty="0" smtClean="0"/>
              <a:t>: </a:t>
            </a:r>
            <a:r>
              <a:rPr lang="sv-SE" sz="2000" dirty="0" smtClean="0"/>
              <a:t>Elizabeta </a:t>
            </a:r>
            <a:r>
              <a:rPr lang="sv-SE" sz="2000" dirty="0"/>
              <a:t>II.</a:t>
            </a:r>
          </a:p>
          <a:p>
            <a:r>
              <a:rPr lang="sv-SE" sz="2000" b="1" dirty="0" smtClean="0"/>
              <a:t>Guverner</a:t>
            </a:r>
            <a:r>
              <a:rPr lang="hr-HR" sz="2000" b="1" dirty="0" smtClean="0"/>
              <a:t>:</a:t>
            </a:r>
            <a:r>
              <a:rPr lang="hr-HR" sz="2000" dirty="0" smtClean="0"/>
              <a:t> </a:t>
            </a:r>
            <a:r>
              <a:rPr lang="sv-SE" sz="2000" dirty="0" smtClean="0"/>
              <a:t>Adrian </a:t>
            </a:r>
            <a:r>
              <a:rPr lang="sv-SE" sz="2000" dirty="0"/>
              <a:t>Johns</a:t>
            </a:r>
          </a:p>
          <a:p>
            <a:r>
              <a:rPr lang="sv-SE" sz="2000" b="1" dirty="0" smtClean="0"/>
              <a:t>Predsjednik Vlade</a:t>
            </a:r>
            <a:r>
              <a:rPr lang="hr-HR" sz="2000" b="1" dirty="0" smtClean="0"/>
              <a:t>: </a:t>
            </a:r>
            <a:r>
              <a:rPr lang="sv-SE" sz="2000" dirty="0" smtClean="0"/>
              <a:t>Fabian Picardo</a:t>
            </a:r>
            <a:endParaRPr lang="hr-HR" sz="2000" dirty="0" smtClean="0"/>
          </a:p>
          <a:p>
            <a:r>
              <a:rPr lang="hr-HR" sz="2000" b="1" dirty="0" smtClean="0"/>
              <a:t>Površina: </a:t>
            </a:r>
            <a:r>
              <a:rPr lang="hr-HR" sz="2000" dirty="0" smtClean="0"/>
              <a:t>6,8 km2</a:t>
            </a:r>
          </a:p>
          <a:p>
            <a:r>
              <a:rPr lang="hr-HR" sz="2000" b="1" dirty="0" smtClean="0"/>
              <a:t>Stanovništvo(2005): </a:t>
            </a:r>
            <a:r>
              <a:rPr lang="hr-HR" sz="2000" dirty="0" smtClean="0"/>
              <a:t>27 921</a:t>
            </a:r>
          </a:p>
          <a:p>
            <a:r>
              <a:rPr lang="hr-HR" sz="2000" b="1" dirty="0" smtClean="0"/>
              <a:t>Valuta: </a:t>
            </a:r>
            <a:r>
              <a:rPr lang="hr-HR" sz="2000" dirty="0" smtClean="0"/>
              <a:t>gibraltarska funta(100 penija)</a:t>
            </a:r>
            <a:endParaRPr lang="hr-HR" sz="20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442" y="1981584"/>
            <a:ext cx="4723884" cy="2562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710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47211"/>
          </a:xfrm>
        </p:spPr>
        <p:txBody>
          <a:bodyPr/>
          <a:lstStyle/>
          <a:p>
            <a:r>
              <a:rPr lang="hr-HR" dirty="0" smtClean="0"/>
              <a:t>2. Opsada </a:t>
            </a:r>
            <a:r>
              <a:rPr lang="hr-HR" dirty="0" err="1" smtClean="0"/>
              <a:t>gibraltara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1721224"/>
            <a:ext cx="9905999" cy="4101351"/>
          </a:xfrm>
        </p:spPr>
        <p:txBody>
          <a:bodyPr>
            <a:normAutofit/>
          </a:bodyPr>
          <a:lstStyle/>
          <a:p>
            <a:r>
              <a:rPr lang="hr-HR" sz="2000" b="1" dirty="0"/>
              <a:t>Opsada Gibraltara </a:t>
            </a:r>
            <a:r>
              <a:rPr lang="hr-HR" sz="2000" dirty="0"/>
              <a:t>neuspjeli je pokušaj Francuske i Španjolske za </a:t>
            </a:r>
            <a:r>
              <a:rPr lang="hr-HR" sz="2000" dirty="0" smtClean="0"/>
              <a:t>osvajanjem </a:t>
            </a:r>
            <a:r>
              <a:rPr lang="hr-HR" sz="2000" dirty="0"/>
              <a:t>Gibraltara tijekom Američkog rata za neovisnost</a:t>
            </a:r>
            <a:r>
              <a:rPr lang="hr-HR" sz="2000" dirty="0" smtClean="0"/>
              <a:t>.</a:t>
            </a:r>
          </a:p>
          <a:p>
            <a:r>
              <a:rPr lang="hr-HR" sz="2000" dirty="0"/>
              <a:t>U srpnju 1779. francusko-španjolska vojska opkolila je Gibraltar. Britanske snage vođene s George Augustus Elliotom trpile su razna bombardiranja i </a:t>
            </a:r>
            <a:r>
              <a:rPr lang="hr-HR" sz="2000" dirty="0" smtClean="0"/>
              <a:t>sprječavale </a:t>
            </a:r>
            <a:r>
              <a:rPr lang="hr-HR" sz="2000" dirty="0"/>
              <a:t>ulazak u grad. </a:t>
            </a:r>
            <a:endParaRPr lang="hr-HR" sz="2000" dirty="0" smtClean="0"/>
          </a:p>
          <a:p>
            <a:r>
              <a:rPr lang="hr-HR" sz="2000" dirty="0"/>
              <a:t>Britanska vojska je čudom preživjela </a:t>
            </a:r>
            <a:r>
              <a:rPr lang="hr-HR" sz="2000" dirty="0" smtClean="0"/>
              <a:t>napad</a:t>
            </a:r>
            <a:r>
              <a:rPr lang="hr-HR" sz="2000" dirty="0"/>
              <a:t>. Napokon u veljači 1783. opsada je pukla i </a:t>
            </a:r>
            <a:r>
              <a:rPr lang="hr-HR" sz="2000" dirty="0" smtClean="0"/>
              <a:t>Gibraltar </a:t>
            </a:r>
            <a:r>
              <a:rPr lang="hr-HR" sz="2000" dirty="0"/>
              <a:t>je ostao u britanskim </a:t>
            </a:r>
            <a:r>
              <a:rPr lang="hr-HR" sz="2000" dirty="0" smtClean="0"/>
              <a:t>rukama.</a:t>
            </a:r>
          </a:p>
          <a:p>
            <a:endParaRPr lang="hr-HR" sz="2000" dirty="0"/>
          </a:p>
          <a:p>
            <a:pPr marL="0" indent="0">
              <a:buNone/>
            </a:pPr>
            <a:r>
              <a:rPr lang="hr-HR" sz="2000" dirty="0" smtClean="0"/>
              <a:t>                                                     </a:t>
            </a:r>
          </a:p>
          <a:p>
            <a:pPr marL="0" indent="0">
              <a:buNone/>
            </a:pPr>
            <a:r>
              <a:rPr lang="hr-HR" sz="2000" dirty="0"/>
              <a:t> </a:t>
            </a:r>
            <a:r>
              <a:rPr lang="hr-HR" sz="2000" dirty="0" smtClean="0"/>
              <a:t>                                                    Opsada </a:t>
            </a:r>
            <a:r>
              <a:rPr lang="hr-HR" sz="2000" dirty="0" err="1"/>
              <a:t>G</a:t>
            </a:r>
            <a:r>
              <a:rPr lang="hr-HR" sz="2000" dirty="0" err="1" smtClean="0"/>
              <a:t>iblartara</a:t>
            </a:r>
            <a:endParaRPr lang="hr-HR" sz="2000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581" y="4032936"/>
            <a:ext cx="3463270" cy="2447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113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363023"/>
            <a:ext cx="9905998" cy="1143047"/>
          </a:xfrm>
        </p:spPr>
        <p:txBody>
          <a:bodyPr/>
          <a:lstStyle/>
          <a:p>
            <a:r>
              <a:rPr lang="hr-HR" dirty="0" smtClean="0"/>
              <a:t>3. ZASTAVA </a:t>
            </a:r>
            <a:r>
              <a:rPr lang="hr-HR" dirty="0" err="1" smtClean="0"/>
              <a:t>GIBrAlTARA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3" y="1506070"/>
            <a:ext cx="9905999" cy="5244354"/>
          </a:xfrm>
        </p:spPr>
        <p:txBody>
          <a:bodyPr/>
          <a:lstStyle/>
          <a:p>
            <a:r>
              <a:rPr lang="hr-HR" b="1" dirty="0"/>
              <a:t>Zastava Gibraltara </a:t>
            </a:r>
            <a:r>
              <a:rPr lang="hr-HR" dirty="0"/>
              <a:t>je prikaz njegovog grba, odobrenog od strane kraljice Izabele od Kastilje, dana 10. srpnja 1502. godine</a:t>
            </a:r>
            <a:r>
              <a:rPr lang="hr-HR" dirty="0" smtClean="0"/>
              <a:t>.</a:t>
            </a:r>
          </a:p>
          <a:p>
            <a:r>
              <a:rPr lang="hr-HR" dirty="0"/>
              <a:t>Zastava je posebna po tome što je jedina od svih zastava britanskih kolonija koja nije zasnovana na zastavi Ujedinjenog </a:t>
            </a:r>
            <a:r>
              <a:rPr lang="hr-HR" dirty="0" smtClean="0"/>
              <a:t>Kraljevstva.</a:t>
            </a:r>
          </a:p>
          <a:p>
            <a:r>
              <a:rPr lang="hr-HR" b="1" dirty="0"/>
              <a:t>Guvernerova zastava </a:t>
            </a:r>
            <a:r>
              <a:rPr lang="hr-HR" dirty="0"/>
              <a:t>se sastoji iz tamnoplave osnove u čijem je gornjem lijevom kutu zastava Ujedinjenog Kraljevstva, a u sredini gibraltarski grb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Zastava Gibraltara                               Guvernerova zastava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841" y="4585448"/>
            <a:ext cx="3442446" cy="172122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917" y="4617944"/>
            <a:ext cx="3377453" cy="168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2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41341"/>
          </a:xfrm>
        </p:spPr>
        <p:txBody>
          <a:bodyPr/>
          <a:lstStyle/>
          <a:p>
            <a:r>
              <a:rPr lang="hr-HR" dirty="0" smtClean="0"/>
              <a:t>4. Gibraltarska funta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1734670"/>
            <a:ext cx="9905999" cy="2595283"/>
          </a:xfrm>
        </p:spPr>
        <p:txBody>
          <a:bodyPr/>
          <a:lstStyle/>
          <a:p>
            <a:r>
              <a:rPr lang="hr-HR" b="1" dirty="0"/>
              <a:t>Gibraltarska funta </a:t>
            </a:r>
            <a:r>
              <a:rPr lang="hr-HR" dirty="0" smtClean="0"/>
              <a:t>valuta </a:t>
            </a:r>
            <a:r>
              <a:rPr lang="hr-HR" dirty="0"/>
              <a:t>je koju izdaje Vlada Gibraltara. Označava se simbolom £, a dijeli se na 100 penija</a:t>
            </a:r>
            <a:r>
              <a:rPr lang="hr-HR" dirty="0" smtClean="0"/>
              <a:t>.</a:t>
            </a:r>
          </a:p>
          <a:p>
            <a:r>
              <a:rPr lang="hr-HR" dirty="0"/>
              <a:t> Ekvivalent je britanske funte</a:t>
            </a:r>
            <a:r>
              <a:rPr lang="hr-HR" dirty="0" smtClean="0"/>
              <a:t>.</a:t>
            </a:r>
          </a:p>
          <a:p>
            <a:r>
              <a:rPr lang="hr-HR" dirty="0"/>
              <a:t>Novčanice imaju vlastiti dizajn, ali se ne mogu koristiti kao sredstvo plaćanja u Ujedinjenom Kraljevstvu.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551" y="3912749"/>
            <a:ext cx="3119719" cy="285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62364"/>
          </a:xfrm>
        </p:spPr>
        <p:txBody>
          <a:bodyPr/>
          <a:lstStyle/>
          <a:p>
            <a:r>
              <a:rPr lang="hr-HR" dirty="0" smtClean="0"/>
              <a:t>5. Politika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1559858"/>
            <a:ext cx="9905999" cy="5298142"/>
          </a:xfrm>
        </p:spPr>
        <p:txBody>
          <a:bodyPr/>
          <a:lstStyle/>
          <a:p>
            <a:r>
              <a:rPr lang="hr-HR" dirty="0"/>
              <a:t>Zastupnički dom </a:t>
            </a:r>
            <a:r>
              <a:rPr lang="hr-HR" dirty="0" smtClean="0"/>
              <a:t>je </a:t>
            </a:r>
            <a:r>
              <a:rPr lang="hr-HR" dirty="0"/>
              <a:t>zastupničko tijelo (parlament) s 15 zastupnika, a bira se općim izborima otprilike svake četiri godine</a:t>
            </a:r>
            <a:r>
              <a:rPr lang="hr-HR" dirty="0" smtClean="0"/>
              <a:t>.</a:t>
            </a:r>
          </a:p>
          <a:p>
            <a:r>
              <a:rPr lang="hr-HR" dirty="0" smtClean="0"/>
              <a:t> </a:t>
            </a:r>
            <a:r>
              <a:rPr lang="hr-HR" dirty="0"/>
              <a:t>Gibraltar ima samo jednu izbornu jedinicu. Guverner najčešće imenuje vođu najjače stranke za premijera</a:t>
            </a:r>
            <a:r>
              <a:rPr lang="hr-HR" dirty="0" smtClean="0"/>
              <a:t>.</a:t>
            </a:r>
          </a:p>
          <a:p>
            <a:r>
              <a:rPr lang="hr-HR" dirty="0" smtClean="0"/>
              <a:t>Kraljica Gibraltara je </a:t>
            </a:r>
            <a:r>
              <a:rPr lang="hr-HR" b="1" dirty="0" smtClean="0"/>
              <a:t>Elizabeth II</a:t>
            </a:r>
          </a:p>
          <a:p>
            <a:endParaRPr lang="hr-HR" b="1" dirty="0"/>
          </a:p>
          <a:p>
            <a:pPr marL="0" indent="0">
              <a:buNone/>
            </a:pPr>
            <a:r>
              <a:rPr lang="hr-HR" b="1" dirty="0" smtClean="0"/>
              <a:t>                         </a:t>
            </a:r>
            <a:r>
              <a:rPr lang="hr-HR" dirty="0" smtClean="0"/>
              <a:t>Elizabeth II                                            </a:t>
            </a:r>
            <a:r>
              <a:rPr lang="hr-HR" dirty="0" err="1" smtClean="0"/>
              <a:t>Adrian</a:t>
            </a:r>
            <a:r>
              <a:rPr lang="hr-HR" dirty="0" smtClean="0"/>
              <a:t> </a:t>
            </a:r>
            <a:r>
              <a:rPr lang="hr-HR" dirty="0" err="1" smtClean="0"/>
              <a:t>Johns</a:t>
            </a:r>
            <a:endParaRPr lang="hr-HR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59" y="4101353"/>
            <a:ext cx="1887358" cy="2610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481" y="3572873"/>
            <a:ext cx="1696571" cy="3138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3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23729"/>
          </a:xfrm>
        </p:spPr>
        <p:txBody>
          <a:bodyPr/>
          <a:lstStyle/>
          <a:p>
            <a:r>
              <a:rPr lang="hr-HR" dirty="0" smtClean="0"/>
              <a:t>6. Flora i fauna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1842246"/>
            <a:ext cx="9562447" cy="3832413"/>
          </a:xfrm>
        </p:spPr>
        <p:txBody>
          <a:bodyPr>
            <a:normAutofit lnSpcReduction="10000"/>
          </a:bodyPr>
          <a:lstStyle/>
          <a:p>
            <a:r>
              <a:rPr lang="hr-HR" dirty="0"/>
              <a:t>U </a:t>
            </a:r>
            <a:r>
              <a:rPr lang="hr-HR" dirty="0" err="1"/>
              <a:t>Gibralataru</a:t>
            </a:r>
            <a:r>
              <a:rPr lang="hr-HR" dirty="0"/>
              <a:t> raste preko 500 različitih biljnih vrsta</a:t>
            </a:r>
            <a:r>
              <a:rPr lang="hr-HR" dirty="0" smtClean="0"/>
              <a:t>.</a:t>
            </a:r>
          </a:p>
          <a:p>
            <a:r>
              <a:rPr lang="hr-HR" dirty="0" err="1" smtClean="0"/>
              <a:t>Iberis</a:t>
            </a:r>
            <a:r>
              <a:rPr lang="hr-HR" dirty="0" smtClean="0"/>
              <a:t> </a:t>
            </a:r>
            <a:r>
              <a:rPr lang="hr-HR" dirty="0" err="1"/>
              <a:t>gibraltarica</a:t>
            </a:r>
            <a:r>
              <a:rPr lang="hr-HR" dirty="0"/>
              <a:t>, je </a:t>
            </a:r>
            <a:r>
              <a:rPr lang="hr-HR" dirty="0" smtClean="0"/>
              <a:t>endemska biljka </a:t>
            </a:r>
            <a:r>
              <a:rPr lang="hr-HR" dirty="0"/>
              <a:t>za ovo područje, gdje, osim u Gibraltaru, ne raste nigdje u </a:t>
            </a:r>
            <a:r>
              <a:rPr lang="hr-HR" dirty="0" smtClean="0"/>
              <a:t>Europi </a:t>
            </a:r>
            <a:r>
              <a:rPr lang="hr-HR" dirty="0"/>
              <a:t>u divljini. </a:t>
            </a:r>
            <a:r>
              <a:rPr lang="hr-HR" dirty="0" smtClean="0"/>
              <a:t>Između </a:t>
            </a:r>
            <a:r>
              <a:rPr lang="hr-HR" dirty="0"/>
              <a:t>brojnog drveća, najčešća je drveće maslina i bora</a:t>
            </a:r>
            <a:r>
              <a:rPr lang="hr-HR" dirty="0" smtClean="0"/>
              <a:t>.</a:t>
            </a:r>
          </a:p>
          <a:p>
            <a:r>
              <a:rPr lang="hr-HR" dirty="0" smtClean="0"/>
              <a:t>Gibraltar </a:t>
            </a:r>
            <a:r>
              <a:rPr lang="hr-HR" dirty="0"/>
              <a:t>je </a:t>
            </a:r>
            <a:r>
              <a:rPr lang="hr-HR" dirty="0" smtClean="0"/>
              <a:t>poznat </a:t>
            </a:r>
            <a:r>
              <a:rPr lang="hr-HR" dirty="0"/>
              <a:t>po svojih oko 230 gibraltarskih </a:t>
            </a:r>
            <a:r>
              <a:rPr lang="hr-HR" dirty="0" smtClean="0"/>
              <a:t>majmuna </a:t>
            </a:r>
            <a:r>
              <a:rPr lang="hr-HR" dirty="0"/>
              <a:t>koji se smatraju jedinim majmunima koji žive u divljini na području </a:t>
            </a:r>
            <a:r>
              <a:rPr lang="hr-HR" dirty="0" smtClean="0"/>
              <a:t>Europe. </a:t>
            </a:r>
            <a:r>
              <a:rPr lang="hr-HR" dirty="0"/>
              <a:t>Oni ponekad posjećuju i urbano područje</a:t>
            </a:r>
            <a:r>
              <a:rPr lang="hr-HR" dirty="0" smtClean="0"/>
              <a:t>.</a:t>
            </a:r>
          </a:p>
          <a:p>
            <a:r>
              <a:rPr lang="hr-HR" dirty="0"/>
              <a:t> Na obalama Gibraltarskog </a:t>
            </a:r>
            <a:r>
              <a:rPr lang="hr-HR" dirty="0" smtClean="0"/>
              <a:t>zaljeva </a:t>
            </a:r>
            <a:r>
              <a:rPr lang="hr-HR" dirty="0"/>
              <a:t>često se mogu vidjeti delfini i kitovi.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378" y="122821"/>
            <a:ext cx="3143410" cy="2215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042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0317"/>
          </a:xfrm>
        </p:spPr>
        <p:txBody>
          <a:bodyPr/>
          <a:lstStyle/>
          <a:p>
            <a:r>
              <a:rPr lang="hr-HR" dirty="0" smtClean="0"/>
              <a:t>6.1 Botanički vrt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1721224"/>
            <a:ext cx="9905999" cy="4706470"/>
          </a:xfrm>
        </p:spPr>
        <p:txBody>
          <a:bodyPr/>
          <a:lstStyle/>
          <a:p>
            <a:r>
              <a:rPr lang="hr-HR" dirty="0" smtClean="0"/>
              <a:t>Giblatarski </a:t>
            </a:r>
            <a:r>
              <a:rPr lang="hr-HR" dirty="0" smtClean="0"/>
              <a:t>botanički </a:t>
            </a:r>
            <a:r>
              <a:rPr lang="hr-HR" dirty="0" smtClean="0"/>
              <a:t>vrt izvorno je postavljen 1816.</a:t>
            </a:r>
          </a:p>
          <a:p>
            <a:r>
              <a:rPr lang="hr-HR" dirty="0" smtClean="0"/>
              <a:t>Uz floru i faunu vrtovi iz cijeloga svijeta </a:t>
            </a:r>
            <a:r>
              <a:rPr lang="hr-HR" dirty="0" smtClean="0"/>
              <a:t>sadrži </a:t>
            </a:r>
            <a:r>
              <a:rPr lang="hr-HR" dirty="0" smtClean="0"/>
              <a:t>neke jedinstvene biljke i drveća.</a:t>
            </a:r>
          </a:p>
          <a:p>
            <a:r>
              <a:rPr lang="hr-HR" dirty="0" smtClean="0"/>
              <a:t>Zanimljiva činjenica je da se vrtovi nalaze na popisu </a:t>
            </a:r>
            <a:r>
              <a:rPr lang="hr-HR" dirty="0" smtClean="0"/>
              <a:t>najpoželjnijih </a:t>
            </a:r>
            <a:r>
              <a:rPr lang="hr-HR" dirty="0" smtClean="0"/>
              <a:t>prostora za vjenčanje.</a:t>
            </a:r>
          </a:p>
          <a:p>
            <a:endParaRPr lang="hr-HR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879" y="3886201"/>
            <a:ext cx="6786662" cy="28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Zelena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Kružn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užnica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Kružnica</Template>
  <TotalTime>277</TotalTime>
  <Words>779</Words>
  <Application>Microsoft Office PowerPoint</Application>
  <PresentationFormat>Custom</PresentationFormat>
  <Paragraphs>102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Kružnica</vt:lpstr>
      <vt:lpstr>GIBrAlTAR</vt:lpstr>
      <vt:lpstr>sadrŽAJ</vt:lpstr>
      <vt:lpstr>1. Općenito o gibraltaru</vt:lpstr>
      <vt:lpstr>2. Opsada gibraltara</vt:lpstr>
      <vt:lpstr>3. ZASTAVA GIBrAlTARA</vt:lpstr>
      <vt:lpstr>4. Gibraltarska funta</vt:lpstr>
      <vt:lpstr>5. Politika</vt:lpstr>
      <vt:lpstr>6. Flora i fauna</vt:lpstr>
      <vt:lpstr>6.1 Botanički vrt</vt:lpstr>
      <vt:lpstr>7. Maurski dvorac</vt:lpstr>
      <vt:lpstr>8. promet</vt:lpstr>
      <vt:lpstr>9. religija</vt:lpstr>
      <vt:lpstr>10. PozNATE OSOBE</vt:lpstr>
      <vt:lpstr>PowerPoint Presentation</vt:lpstr>
      <vt:lpstr>11. izvori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GIBLARTAR</dc:title>
  <dc:creator>skola</dc:creator>
  <cp:lastModifiedBy>Učenik</cp:lastModifiedBy>
  <cp:revision>19</cp:revision>
  <dcterms:created xsi:type="dcterms:W3CDTF">2015-03-02T12:12:41Z</dcterms:created>
  <dcterms:modified xsi:type="dcterms:W3CDTF">2015-03-17T07:37:37Z</dcterms:modified>
</cp:coreProperties>
</file>