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5" r:id="rId9"/>
    <p:sldId id="264" r:id="rId10"/>
    <p:sldId id="273" r:id="rId11"/>
    <p:sldId id="274" r:id="rId12"/>
    <p:sldId id="265" r:id="rId13"/>
    <p:sldId id="271" r:id="rId14"/>
    <p:sldId id="267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063731-F4E5-4A62-B16F-4CE4D2DBBFDA}" type="datetimeFigureOut">
              <a:rPr lang="hr-HR" smtClean="0"/>
              <a:pPr/>
              <a:t>20.1.2015.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D740D1-951B-46F8-A5C4-506EB84C7EB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58200" cy="1470025"/>
          </a:xfrm>
        </p:spPr>
        <p:txBody>
          <a:bodyPr/>
          <a:lstStyle/>
          <a:p>
            <a:r>
              <a:rPr lang="hr-HR" dirty="0" smtClean="0"/>
              <a:t>    Park prirode Lonjsko polje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4953000" cy="1752600"/>
          </a:xfrm>
        </p:spPr>
        <p:txBody>
          <a:bodyPr/>
          <a:lstStyle/>
          <a:p>
            <a:r>
              <a:rPr lang="hr-HR" dirty="0" smtClean="0"/>
              <a:t>Ana Pina Marinković</a:t>
            </a:r>
          </a:p>
          <a:p>
            <a:r>
              <a:rPr lang="hr-HR" dirty="0" smtClean="0"/>
              <a:t>8. Razred</a:t>
            </a:r>
          </a:p>
          <a:p>
            <a:r>
              <a:rPr lang="hr-HR" dirty="0" smtClean="0"/>
              <a:t>Geografija </a:t>
            </a:r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736304"/>
          </a:xfrm>
        </p:spPr>
        <p:txBody>
          <a:bodyPr>
            <a:normAutofit/>
          </a:bodyPr>
          <a:lstStyle/>
          <a:p>
            <a:r>
              <a:rPr lang="hr-HR" dirty="0" smtClean="0"/>
              <a:t>Tu obitava i veliki broj drugih životinja kao što su: vidra, oštrouhi netopir, barska kornjača, obična gatalinka, podunavski vodenjak; te ribe: umbra, kečiga, dunavska patrva, velika nežica, dunavski šaran, crvenorepa bjelica, balavac prugasti, mali vretenar.</a:t>
            </a:r>
          </a:p>
        </p:txBody>
      </p:sp>
      <p:pic>
        <p:nvPicPr>
          <p:cNvPr id="29698" name="Picture 2" descr="http://www.gimnazijaso.edu.rs/gornje-podunavlje/zivotinje/gmizavci/slike/barska-kornjac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005064"/>
            <a:ext cx="2860027" cy="215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www.maszol.ro/uploads/files/userfiles/images/szines/2013/majus/22/vi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2893980" cy="202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403648" cy="4320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1412776"/>
          </a:xfrm>
        </p:spPr>
        <p:txBody>
          <a:bodyPr/>
          <a:lstStyle/>
          <a:p>
            <a:r>
              <a:rPr lang="hr-HR" dirty="0" smtClean="0"/>
              <a:t>Ali i insekti kao što su: leptir Lycaena dispar, Carabus intricatus i ugrožena alpska rozalija.</a:t>
            </a:r>
          </a:p>
          <a:p>
            <a:endParaRPr lang="hr-HR" dirty="0"/>
          </a:p>
        </p:txBody>
      </p:sp>
      <p:pic>
        <p:nvPicPr>
          <p:cNvPr id="28674" name="Picture 2" descr="http://farm4.static.flickr.com/3853/15009543441_80436a41d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61471" cy="1989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www.d-photo.cz/photo/upload/542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1300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http://www.naturephoto-cz.com/photos/krasensky/rosalia-longicorn-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943200" cy="220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hr-HR" dirty="0" smtClean="0"/>
              <a:t>Zanimljivosti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872208"/>
          </a:xfrm>
        </p:spPr>
        <p:txBody>
          <a:bodyPr/>
          <a:lstStyle/>
          <a:p>
            <a:r>
              <a:rPr lang="hr-HR" dirty="0" smtClean="0"/>
              <a:t>U parku se nalazi i selo Čigoč u kojemu gotovo svaka kuća ima „svoje” gnijezdo roda, zbog čega je 1994. god. proglašeno za „Europsko selo roda”.</a:t>
            </a:r>
          </a:p>
          <a:p>
            <a:endParaRPr lang="hr-HR" dirty="0"/>
          </a:p>
        </p:txBody>
      </p:sp>
      <p:pic>
        <p:nvPicPr>
          <p:cNvPr id="6146" name="Picture 2" descr="http://www.pp-lonjsko-polje.hr/new/slike/Kako_do_Cigo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324036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www.jutarnji.hr/multimedia/dynamic/00334/TUR-LONJSKO-cigoc-_334111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77991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539616"/>
          </a:xfrm>
        </p:spPr>
        <p:txBody>
          <a:bodyPr/>
          <a:lstStyle/>
          <a:p>
            <a:r>
              <a:rPr lang="hr-HR" dirty="0" smtClean="0"/>
              <a:t>Ubraja se među najugroženije močvarne dijelove u svijetu, iako ga štiti Ramsarska konvencija od 3. veljače 1993. godine.</a:t>
            </a:r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03712"/>
          </a:xfrm>
        </p:spPr>
        <p:txBody>
          <a:bodyPr/>
          <a:lstStyle/>
          <a:p>
            <a:r>
              <a:rPr lang="hr-HR" dirty="0" smtClean="0"/>
              <a:t>Park prirode se ističe se velikim bogatstvom biljnog i životinjskog svijeta,a zanimljiva je i arhitektura posavskih drvenih kuća,koje su zbog svoje ljepote, očuvanosti i brojnosti pravi spomenik graditeljske baštine</a:t>
            </a:r>
            <a:endParaRPr lang="hr-HR" dirty="0"/>
          </a:p>
        </p:txBody>
      </p:sp>
      <p:pic>
        <p:nvPicPr>
          <p:cNvPr id="4098" name="Picture 2" descr="http://www.hkv.hr/images/stories/Slike05/21_cig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3742978" cy="249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www.poslovni.hr/media/cache/2e/d2/2ed2f830455259a37ab6154bb01d8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580664" cy="214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Lonjsko polje – opčenito</a:t>
            </a:r>
          </a:p>
          <a:p>
            <a:r>
              <a:rPr lang="hr-HR" dirty="0" smtClean="0"/>
              <a:t>Ekološki elementi</a:t>
            </a:r>
          </a:p>
          <a:p>
            <a:r>
              <a:rPr lang="hr-HR" dirty="0" smtClean="0"/>
              <a:t>Životinje </a:t>
            </a:r>
          </a:p>
          <a:p>
            <a:r>
              <a:rPr lang="hr-HR" dirty="0" smtClean="0"/>
              <a:t>Zanimljivosti 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hr-HR" dirty="0" smtClean="0"/>
              <a:t>Lonjsko polje – opčenito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971664"/>
          </a:xfrm>
        </p:spPr>
        <p:txBody>
          <a:bodyPr/>
          <a:lstStyle/>
          <a:p>
            <a:r>
              <a:rPr lang="hr-HR" dirty="0" smtClean="0"/>
              <a:t>Lonjsko polje, sa svojom površinom od 50.650 ha, najveće je zaštićeno močvarno područje ne samo u Republici Hrvatskoj, već i u cijelom dunavskom porječju.</a:t>
            </a:r>
            <a:endParaRPr lang="hr-HR" dirty="0"/>
          </a:p>
        </p:txBody>
      </p:sp>
      <p:pic>
        <p:nvPicPr>
          <p:cNvPr id="7170" name="Picture 2" descr="http://upload.wikimedia.org/wikipedia/commons/thumb/9/98/Lonjsko_Polje.JPG/1024px-Lonjsko_Pol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3096344" cy="232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pp-lonjsko-polje.hr/Media/Karta_HR_PPL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09634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971664"/>
          </a:xfrm>
        </p:spPr>
        <p:txBody>
          <a:bodyPr/>
          <a:lstStyle/>
          <a:p>
            <a:r>
              <a:rPr lang="hr-HR" dirty="0" smtClean="0"/>
              <a:t>Nalazi u aluvijalnoj ravnici rijeke Save u središnjem slivu rijeke Save, između gradova Siska i Stare Gradiške. </a:t>
            </a:r>
          </a:p>
          <a:p>
            <a:r>
              <a:rPr lang="hr-HR" dirty="0" smtClean="0"/>
              <a:t>Čine ga tri polja: </a:t>
            </a:r>
            <a:r>
              <a:rPr lang="hr-HR" i="1" dirty="0" smtClean="0"/>
              <a:t>Lonjsko</a:t>
            </a:r>
            <a:r>
              <a:rPr lang="hr-HR" dirty="0" smtClean="0"/>
              <a:t>, </a:t>
            </a:r>
            <a:r>
              <a:rPr lang="hr-HR" i="1" dirty="0" smtClean="0"/>
              <a:t>Mokro</a:t>
            </a:r>
            <a:r>
              <a:rPr lang="hr-HR" dirty="0" smtClean="0"/>
              <a:t> i </a:t>
            </a:r>
            <a:r>
              <a:rPr lang="hr-HR" i="1" dirty="0" smtClean="0"/>
              <a:t>Poganovo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2292" name="Picture 4" descr="http://www.pp-lonjsko-polje.hr/Slike/Topusk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536504" cy="2689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hr-HR" dirty="0" smtClean="0"/>
              <a:t>Ekološki elementi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971664"/>
          </a:xfrm>
        </p:spPr>
        <p:txBody>
          <a:bodyPr/>
          <a:lstStyle/>
          <a:p>
            <a:r>
              <a:rPr lang="hr-HR" dirty="0" smtClean="0"/>
              <a:t>Najznačajniji ekološki element u Parku prirode Lonjsko polje su poplave koje se mogu dogoditi u bilo koje doba godine, zbog izvanrednih konstelacija rijeke Save i njezinih pritoka.</a:t>
            </a:r>
            <a:endParaRPr lang="hr-HR" dirty="0"/>
          </a:p>
        </p:txBody>
      </p:sp>
      <p:pic>
        <p:nvPicPr>
          <p:cNvPr id="4098" name="Picture 2" descr="http://upload.wikimedia.org/wikipedia/commons/f/fc/Zone_alluvial_lonjsko_pol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3197036" cy="213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r>
              <a:rPr lang="hr-HR" dirty="0" smtClean="0"/>
              <a:t>Životinje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3168352"/>
          </a:xfrm>
        </p:spPr>
        <p:txBody>
          <a:bodyPr/>
          <a:lstStyle/>
          <a:p>
            <a:r>
              <a:rPr lang="hr-HR" dirty="0" smtClean="0"/>
              <a:t>U tom poplavnom području, gdje se visoke vode zadržavaju i do šest mjeseci,jedno je od najvećih mrestilišta šarana u Europi. </a:t>
            </a:r>
          </a:p>
          <a:p>
            <a:r>
              <a:rPr lang="hr-HR" dirty="0" smtClean="0"/>
              <a:t>Brojne su i druge tipične životinje za taj prostor (autohtona svinja, divlje svinje, konj hrvatski posavac,jeleni, srne, vidre, dabrovi, divlje mačke). </a:t>
            </a:r>
            <a:endParaRPr lang="hr-HR" dirty="0"/>
          </a:p>
        </p:txBody>
      </p:sp>
      <p:pic>
        <p:nvPicPr>
          <p:cNvPr id="3074" name="Picture 2" descr="http://www.etnoselo-staralonja.com/wp-content/gallery/ribolov/tu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5144"/>
            <a:ext cx="2483768" cy="165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www.pp-lonjsko-polje.hr/new/slike/Table/table__Page_01_Image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3211725" cy="213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3816424"/>
          </a:xfrm>
        </p:spPr>
        <p:txBody>
          <a:bodyPr>
            <a:noAutofit/>
          </a:bodyPr>
          <a:lstStyle/>
          <a:p>
            <a:r>
              <a:rPr lang="hr-HR" dirty="0" smtClean="0"/>
              <a:t>Područje parka od oko 12.000 ha pašnjaka koriste goveda svih mještana. Oni su posljednji primjeri kulturnog krajolika koje se nekada rasprostirao po cijeloj srednjoj Europi sve do kraja 19. stoljeća.</a:t>
            </a:r>
          </a:p>
        </p:txBody>
      </p:sp>
      <p:pic>
        <p:nvPicPr>
          <p:cNvPr id="8194" name="Picture 2" descr="http://mw2.google.com/mw-panoramio/photos/medium/24431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464496" cy="278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240360"/>
          </a:xfrm>
        </p:spPr>
        <p:txBody>
          <a:bodyPr>
            <a:normAutofit/>
          </a:bodyPr>
          <a:lstStyle/>
          <a:p>
            <a:r>
              <a:rPr lang="hr-HR" dirty="0" smtClean="0"/>
              <a:t> S najvećom koncentracijom autohtonih pasmina (hrvatski posavac, turopoljska svinja, slavonsko-srijemsko sivo govedo) u Hrvatskoj, oni predstavljaju jedinstveni način upravljanja pašnjacima i u isto vrijeme su jedna od najvažnijih staništa za veliki broj rijetkih i ugroženih biljnih i životinjskih vrsta.</a:t>
            </a:r>
          </a:p>
          <a:p>
            <a:endParaRPr lang="hr-HR" dirty="0"/>
          </a:p>
        </p:txBody>
      </p:sp>
      <p:pic>
        <p:nvPicPr>
          <p:cNvPr id="32770" name="Picture 2" descr="http://www.tbw-verein.com/medien/turopolje_schwei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408704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www.sshp.hr/wp-content/uploads/2011/11/DSC097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2823468" cy="211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736304"/>
          </a:xfrm>
        </p:spPr>
        <p:txBody>
          <a:bodyPr>
            <a:noAutofit/>
          </a:bodyPr>
          <a:lstStyle/>
          <a:p>
            <a:r>
              <a:rPr lang="hr-HR" dirty="0" smtClean="0"/>
              <a:t>Prema kriterijima smjernica o pticama Europske Unije, park pripada važnim staništima za ptice.</a:t>
            </a:r>
          </a:p>
          <a:p>
            <a:r>
              <a:rPr lang="hr-HR" dirty="0" smtClean="0"/>
              <a:t> Među ostalim, obitavaju: bijela roda, čaplja žličarka, orao štekavac, divlja patka, obični škanjac, kosac, mali kormoran, te ugrožene vrste kao što su: stepski sokol, patka njorka, i dr. </a:t>
            </a:r>
          </a:p>
        </p:txBody>
      </p:sp>
      <p:pic>
        <p:nvPicPr>
          <p:cNvPr id="7170" name="Picture 2" descr="http://fc00.deviantart.net/fs71/f/2010/206/b/c/White_Stork_04_by_animal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1852603" cy="246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www.notranjski-park.si/cmsimages/c_1696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21088"/>
            <a:ext cx="2246412" cy="224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http://www.parcodelbrembiolo.it/Ambiente/Foto_Ambiente/Foto_fauna/uccelli/Anas%20platyrhynch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2531164" cy="168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194</TotalTime>
  <Words>457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    Park prirode Lonjsko polje</vt:lpstr>
      <vt:lpstr>Sadržaj:</vt:lpstr>
      <vt:lpstr>Lonjsko polje – opčenito </vt:lpstr>
      <vt:lpstr>PowerPoint Presentation</vt:lpstr>
      <vt:lpstr>Ekološki elementi </vt:lpstr>
      <vt:lpstr>Životinje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Zanimljivosti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prirode Lonjsko polje</dc:title>
  <dc:creator>Korisnik</dc:creator>
  <cp:lastModifiedBy>Učenik</cp:lastModifiedBy>
  <cp:revision>20</cp:revision>
  <dcterms:created xsi:type="dcterms:W3CDTF">2014-12-27T21:11:23Z</dcterms:created>
  <dcterms:modified xsi:type="dcterms:W3CDTF">2015-01-20T09:29:58Z</dcterms:modified>
</cp:coreProperties>
</file>