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58" r:id="rId4"/>
    <p:sldId id="275" r:id="rId5"/>
    <p:sldId id="260" r:id="rId6"/>
    <p:sldId id="265" r:id="rId7"/>
    <p:sldId id="266" r:id="rId8"/>
    <p:sldId id="261" r:id="rId9"/>
    <p:sldId id="274" r:id="rId10"/>
    <p:sldId id="264" r:id="rId11"/>
    <p:sldId id="259" r:id="rId12"/>
    <p:sldId id="267" r:id="rId13"/>
    <p:sldId id="262" r:id="rId14"/>
    <p:sldId id="268" r:id="rId15"/>
    <p:sldId id="263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C94D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81" autoAdjust="0"/>
  </p:normalViewPr>
  <p:slideViewPr>
    <p:cSldViewPr>
      <p:cViewPr varScale="1">
        <p:scale>
          <a:sx n="107" d="100"/>
          <a:sy n="107" d="100"/>
        </p:scale>
        <p:origin x="-84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EC65A-2A0F-4C90-BE55-4FB94DF42BB2}" type="datetimeFigureOut">
              <a:rPr lang="hr-HR" smtClean="0"/>
              <a:pPr/>
              <a:t>17.3.2015.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644B2-5050-4F65-822B-DDC478A0720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0314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294-F644-46E2-BC88-6138D29B5ECD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1D2D-DA4C-4591-8C47-E3ED028A8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294-F644-46E2-BC88-6138D29B5ECD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1D2D-DA4C-4591-8C47-E3ED028A8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294-F644-46E2-BC88-6138D29B5ECD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1D2D-DA4C-4591-8C47-E3ED028A8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294-F644-46E2-BC88-6138D29B5ECD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1D2D-DA4C-4591-8C47-E3ED028A8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294-F644-46E2-BC88-6138D29B5ECD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1D2D-DA4C-4591-8C47-E3ED028A8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294-F644-46E2-BC88-6138D29B5ECD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1D2D-DA4C-4591-8C47-E3ED028A8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294-F644-46E2-BC88-6138D29B5ECD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1D2D-DA4C-4591-8C47-E3ED028A8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294-F644-46E2-BC88-6138D29B5ECD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1D2D-DA4C-4591-8C47-E3ED028A8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294-F644-46E2-BC88-6138D29B5ECD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1D2D-DA4C-4591-8C47-E3ED028A8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294-F644-46E2-BC88-6138D29B5ECD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1D2D-DA4C-4591-8C47-E3ED028A8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A294-F644-46E2-BC88-6138D29B5ECD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6161D2D-DA4C-4591-8C47-E3ED028A8F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6BA294-F644-46E2-BC88-6138D29B5ECD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161D2D-DA4C-4591-8C47-E3ED028A8F9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hr.wikipedia.org/wiki/Rusija" TargetMode="External"/><Relationship Id="rId3" Type="http://schemas.openxmlformats.org/officeDocument/2006/relationships/hyperlink" Target="http://hr.wikipedia.org/wiki/Estonija" TargetMode="External"/><Relationship Id="rId7" Type="http://schemas.openxmlformats.org/officeDocument/2006/relationships/hyperlink" Target="http://hr.wikipedia.org/wiki/Poljska" TargetMode="External"/><Relationship Id="rId2" Type="http://schemas.openxmlformats.org/officeDocument/2006/relationships/hyperlink" Target="http://hr.wikipedia.org/wiki/Dansk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r.wikipedia.org/wiki/Njema%C4%8Dka" TargetMode="External"/><Relationship Id="rId5" Type="http://schemas.openxmlformats.org/officeDocument/2006/relationships/hyperlink" Target="http://hr.wikipedia.org/wiki/Litva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hr.wikipedia.org/wiki/Latvija" TargetMode="External"/><Relationship Id="rId9" Type="http://schemas.openxmlformats.org/officeDocument/2006/relationships/hyperlink" Target="http://hr.wikipedia.org/wiki/Finsk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470025"/>
          </a:xfrm>
        </p:spPr>
        <p:txBody>
          <a:bodyPr>
            <a:normAutofit/>
          </a:bodyPr>
          <a:lstStyle/>
          <a:p>
            <a:r>
              <a:rPr lang="hr-HR" sz="7200" dirty="0" smtClean="0">
                <a:solidFill>
                  <a:srgbClr val="00B0F0"/>
                </a:solidFill>
              </a:rPr>
              <a:t>Baltičko more</a:t>
            </a:r>
            <a:endParaRPr lang="en-US" sz="7200" dirty="0">
              <a:solidFill>
                <a:srgbClr val="00B0F0"/>
              </a:solidFill>
            </a:endParaRPr>
          </a:p>
        </p:txBody>
      </p:sp>
      <p:pic>
        <p:nvPicPr>
          <p:cNvPr id="18434" name="Picture 2" descr="http://vijestigorila.jutarnji.hr/var/mojportal/storage/images/media/images/svijet11/910191-1-cro-HR/svijet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276872"/>
            <a:ext cx="6286500" cy="3743325"/>
          </a:xfrm>
          <a:prstGeom prst="rect">
            <a:avLst/>
          </a:prstGeom>
          <a:noFill/>
        </p:spPr>
      </p:pic>
      <p:sp>
        <p:nvSpPr>
          <p:cNvPr id="8" name="Oval 7"/>
          <p:cNvSpPr/>
          <p:nvPr/>
        </p:nvSpPr>
        <p:spPr>
          <a:xfrm>
            <a:off x="4355976" y="2996952"/>
            <a:ext cx="720080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endCxn id="8" idx="7"/>
          </p:cNvCxnSpPr>
          <p:nvPr/>
        </p:nvCxnSpPr>
        <p:spPr>
          <a:xfrm flipH="1">
            <a:off x="4970603" y="1484784"/>
            <a:ext cx="1257581" cy="15754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                   </a:t>
            </a:r>
            <a:r>
              <a:rPr lang="hr-HR" sz="8800" dirty="0" smtClean="0"/>
              <a:t>Promet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Od starih vremena Baltičko more</a:t>
            </a:r>
            <a:r>
              <a:rPr lang="hr-HR" dirty="0" smtClean="0"/>
              <a:t> je bilo</a:t>
            </a:r>
            <a:r>
              <a:rPr lang="vi-VN" dirty="0" smtClean="0"/>
              <a:t> posrednik između zemalja sjeverne i istočne Europe.</a:t>
            </a:r>
            <a:endParaRPr lang="hr-HR" dirty="0" smtClean="0"/>
          </a:p>
          <a:p>
            <a:endParaRPr lang="hr-HR" dirty="0" smtClean="0"/>
          </a:p>
          <a:p>
            <a:r>
              <a:rPr lang="lt-LT" dirty="0" smtClean="0"/>
              <a:t>Osim mnogobrojnih brodskih pruga koje povezuju najvažnije luke (Sankt Peterburg, Riga, Tallinn, Liepāja, Klaipėda, Kalinjingrad, Gdańsk, Helsinki, Stockholm, Malmö, Rostock, Kiel, Lübeck, Kopenhagen) ima i mnogo željezničkih trajekata</a:t>
            </a:r>
            <a:r>
              <a:rPr lang="hr-HR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               </a:t>
            </a:r>
            <a:r>
              <a:rPr lang="hr-HR" sz="8000" dirty="0" smtClean="0"/>
              <a:t>Veliki zaljevi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 smtClean="0"/>
              <a:t>Veliki</a:t>
            </a:r>
            <a:r>
              <a:rPr lang="en-US" b="1" dirty="0" smtClean="0"/>
              <a:t> </a:t>
            </a:r>
            <a:r>
              <a:rPr lang="en-US" b="1" dirty="0" err="1" smtClean="0"/>
              <a:t>zaljevi</a:t>
            </a:r>
            <a:r>
              <a:rPr lang="en-US" b="1" dirty="0" smtClean="0"/>
              <a:t> </a:t>
            </a:r>
            <a:r>
              <a:rPr lang="en-US" b="1" dirty="0" err="1" smtClean="0"/>
              <a:t>su</a:t>
            </a:r>
            <a:r>
              <a:rPr lang="en-US" dirty="0" smtClean="0"/>
              <a:t>: </a:t>
            </a:r>
            <a:endParaRPr lang="hr-HR" dirty="0" smtClean="0"/>
          </a:p>
          <a:p>
            <a:r>
              <a:rPr lang="en-US" dirty="0" err="1" smtClean="0"/>
              <a:t>Botnički</a:t>
            </a:r>
            <a:r>
              <a:rPr lang="en-US" dirty="0" smtClean="0"/>
              <a:t> </a:t>
            </a:r>
            <a:r>
              <a:rPr lang="en-US" dirty="0" err="1" smtClean="0"/>
              <a:t>zaljev</a:t>
            </a:r>
            <a:endParaRPr lang="hr-HR" dirty="0" smtClean="0"/>
          </a:p>
          <a:p>
            <a:r>
              <a:rPr lang="en-US" dirty="0" err="1" smtClean="0"/>
              <a:t>Finski</a:t>
            </a:r>
            <a:r>
              <a:rPr lang="en-US" dirty="0" smtClean="0"/>
              <a:t> </a:t>
            </a:r>
            <a:r>
              <a:rPr lang="en-US" dirty="0" err="1" smtClean="0"/>
              <a:t>zaljev</a:t>
            </a:r>
            <a:endParaRPr lang="hr-HR" dirty="0" smtClean="0"/>
          </a:p>
          <a:p>
            <a:r>
              <a:rPr lang="en-US" dirty="0" err="1" smtClean="0"/>
              <a:t>Riški</a:t>
            </a:r>
            <a:r>
              <a:rPr lang="en-US" dirty="0" smtClean="0"/>
              <a:t> </a:t>
            </a:r>
            <a:r>
              <a:rPr lang="en-US" dirty="0" err="1" smtClean="0"/>
              <a:t>zaljev</a:t>
            </a:r>
            <a:endParaRPr lang="hr-HR" dirty="0" smtClean="0"/>
          </a:p>
          <a:p>
            <a:r>
              <a:rPr lang="en-US" dirty="0" err="1" smtClean="0"/>
              <a:t>Kuronski</a:t>
            </a:r>
            <a:r>
              <a:rPr lang="en-US" dirty="0" smtClean="0"/>
              <a:t> </a:t>
            </a:r>
            <a:r>
              <a:rPr lang="en-US" dirty="0" err="1" smtClean="0"/>
              <a:t>zaljev</a:t>
            </a:r>
            <a:endParaRPr lang="hr-HR" dirty="0" smtClean="0"/>
          </a:p>
          <a:p>
            <a:r>
              <a:rPr lang="en-US" dirty="0" err="1" smtClean="0"/>
              <a:t>Gdanjski</a:t>
            </a:r>
            <a:r>
              <a:rPr lang="en-US" dirty="0" smtClean="0"/>
              <a:t> </a:t>
            </a:r>
            <a:r>
              <a:rPr lang="en-US" dirty="0" err="1" smtClean="0"/>
              <a:t>zaljev</a:t>
            </a:r>
            <a:endParaRPr lang="hr-HR" dirty="0" smtClean="0"/>
          </a:p>
          <a:p>
            <a:r>
              <a:rPr lang="en-US" dirty="0" err="1" smtClean="0"/>
              <a:t>Šćećinski</a:t>
            </a:r>
            <a:r>
              <a:rPr lang="en-US" dirty="0" smtClean="0"/>
              <a:t> </a:t>
            </a:r>
            <a:r>
              <a:rPr lang="en-US" dirty="0" err="1" smtClean="0"/>
              <a:t>zaljev</a:t>
            </a:r>
            <a:endParaRPr lang="hr-HR" dirty="0" smtClean="0"/>
          </a:p>
          <a:p>
            <a:r>
              <a:rPr lang="en-US" dirty="0" err="1" smtClean="0"/>
              <a:t>Libečki</a:t>
            </a:r>
            <a:r>
              <a:rPr lang="en-US" dirty="0" smtClean="0"/>
              <a:t> </a:t>
            </a:r>
            <a:r>
              <a:rPr lang="en-US" dirty="0" err="1" smtClean="0"/>
              <a:t>zaljev</a:t>
            </a:r>
            <a:endParaRPr lang="hr-HR" dirty="0" smtClean="0"/>
          </a:p>
          <a:p>
            <a:r>
              <a:rPr lang="en-US" dirty="0" err="1" smtClean="0"/>
              <a:t>Kielski</a:t>
            </a:r>
            <a:r>
              <a:rPr lang="hr-HR" dirty="0" smtClean="0"/>
              <a:t> </a:t>
            </a:r>
            <a:r>
              <a:rPr lang="en-US" dirty="0" err="1" smtClean="0"/>
              <a:t>zaljev</a:t>
            </a:r>
            <a:endParaRPr lang="en-US" dirty="0"/>
          </a:p>
        </p:txBody>
      </p:sp>
      <p:pic>
        <p:nvPicPr>
          <p:cNvPr id="15362" name="Picture 2" descr="http://konkursiregiona.net/wp-content/uploads/2011/10/balticko-more-4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204864"/>
            <a:ext cx="2850203" cy="1687464"/>
          </a:xfrm>
          <a:prstGeom prst="rect">
            <a:avLst/>
          </a:prstGeom>
          <a:noFill/>
        </p:spPr>
      </p:pic>
      <p:pic>
        <p:nvPicPr>
          <p:cNvPr id="15364" name="Picture 4" descr="http://www.dw.de/image/0,,1286735_4,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293096"/>
            <a:ext cx="3287266" cy="232410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>
              <a:buNone/>
            </a:pPr>
            <a:r>
              <a:rPr lang="hr-HR" dirty="0" smtClean="0"/>
              <a:t>    Zaljevi </a:t>
            </a:r>
            <a:r>
              <a:rPr lang="vi-VN" dirty="0" smtClean="0"/>
              <a:t>koji prodiru duboko u kopno</a:t>
            </a:r>
            <a:r>
              <a:rPr lang="hr-HR" dirty="0" smtClean="0"/>
              <a:t> i</a:t>
            </a:r>
            <a:r>
              <a:rPr lang="vi-VN" dirty="0" smtClean="0"/>
              <a:t> za sve okolne države</a:t>
            </a:r>
            <a:r>
              <a:rPr lang="hr-HR" dirty="0" smtClean="0"/>
              <a:t> </a:t>
            </a:r>
            <a:r>
              <a:rPr lang="vi-VN" dirty="0" smtClean="0"/>
              <a:t>od velikoga prometnog značenja</a:t>
            </a:r>
            <a:r>
              <a:rPr lang="hr-HR" dirty="0" smtClean="0"/>
              <a:t> su:</a:t>
            </a:r>
          </a:p>
          <a:p>
            <a:r>
              <a:rPr lang="hr-HR" dirty="0" smtClean="0"/>
              <a:t>Botnički zaljev</a:t>
            </a:r>
          </a:p>
          <a:p>
            <a:r>
              <a:rPr lang="hr-HR" dirty="0" smtClean="0"/>
              <a:t>Finski zaljev</a:t>
            </a:r>
          </a:p>
          <a:p>
            <a:r>
              <a:rPr lang="hr-HR" dirty="0" smtClean="0"/>
              <a:t>Riški zaljev</a:t>
            </a:r>
          </a:p>
        </p:txBody>
      </p:sp>
      <p:pic>
        <p:nvPicPr>
          <p:cNvPr id="7170" name="Picture 2" descr="http://upload.wikimedia.org/wikipedia/commons/thumb/8/87/Scandinavia.jpg/270px-Scandinav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132856"/>
            <a:ext cx="3767829" cy="4005064"/>
          </a:xfrm>
          <a:prstGeom prst="rect">
            <a:avLst/>
          </a:prstGeom>
          <a:noFill/>
        </p:spPr>
      </p:pic>
      <p:cxnSp>
        <p:nvCxnSpPr>
          <p:cNvPr id="9" name="Straight Arrow Connector 8"/>
          <p:cNvCxnSpPr/>
          <p:nvPr/>
        </p:nvCxnSpPr>
        <p:spPr>
          <a:xfrm>
            <a:off x="2987824" y="2204864"/>
            <a:ext cx="2880320" cy="1512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555776" y="2636912"/>
            <a:ext cx="4032448" cy="2016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483768" y="3140968"/>
            <a:ext cx="3816424" cy="21602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                       </a:t>
            </a:r>
            <a:r>
              <a:rPr lang="hr-HR" sz="8000" dirty="0" smtClean="0"/>
              <a:t>Voda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Baltičko more pretežno je tamnozelene ili svijetlozelene boje.</a:t>
            </a:r>
          </a:p>
          <a:p>
            <a:r>
              <a:rPr lang="hr-HR" dirty="0" smtClean="0"/>
              <a:t> Zbog velike količine planktona slabo je prozirno. Temperatura površinskoga sloja kreće se zimi oko O °C (mjestimice –2 °C i –3 °C). </a:t>
            </a:r>
          </a:p>
        </p:txBody>
      </p:sp>
      <p:pic>
        <p:nvPicPr>
          <p:cNvPr id="10242" name="Picture 2" descr="http://www.dw.de/image/0,,3679135_4,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221088"/>
            <a:ext cx="3143250" cy="2324101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Ljetna temperatura iznosi 12° do 13 °C (Botnički zaljev) i 14 °C (Finski zaljev). </a:t>
            </a:r>
          </a:p>
          <a:p>
            <a:r>
              <a:rPr lang="hr-HR" dirty="0" smtClean="0"/>
              <a:t>Slanost je u širokim prolazima Skagerraka i Kattegata oko 30‰, a prema istoku se smanjuje.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6146" name="Picture 2" descr="http://2.bp.blogspot.com/-n6kPLlblbPc/UHgmgaBm6rI/AAAAAAAACkM/-NvAAdI5y74/s1600/IMGP22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221088"/>
            <a:ext cx="3096344" cy="2150599"/>
          </a:xfrm>
          <a:prstGeom prst="rect">
            <a:avLst/>
          </a:prstGeom>
          <a:noFill/>
        </p:spPr>
      </p:pic>
      <p:pic>
        <p:nvPicPr>
          <p:cNvPr id="6148" name="Picture 4" descr="http://rower.pr.radom.pl/bicycle/bicycle_gallery/Lithuania%201/slides/u%20gradu%20Palanga%20u%20Litvi%20s%20mosta%20bacam%20novcic%20u%20Balticko%20mo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933056"/>
            <a:ext cx="2376264" cy="2924944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                        </a:t>
            </a:r>
            <a:r>
              <a:rPr lang="hr-HR" sz="8000" dirty="0" smtClean="0"/>
              <a:t>Život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Za životinjske organizme u Baltičkome moru značajno je da se prilagođuju slatkoj i morskoj vodi (napose u Botničkom i Finskom zaljevu).</a:t>
            </a:r>
            <a:endParaRPr lang="hr-HR" dirty="0" smtClean="0"/>
          </a:p>
          <a:p>
            <a:r>
              <a:rPr lang="vi-VN" dirty="0" smtClean="0"/>
              <a:t> Obilje biljnog i životinjskog planktona hrani goleme mase riba, od kojih su najvažnije sleđevi (haringe), lososi, jegulje, bakalari, sleđice. </a:t>
            </a:r>
            <a:endParaRPr lang="hr-HR" dirty="0" smtClean="0"/>
          </a:p>
        </p:txBody>
      </p:sp>
      <p:pic>
        <p:nvPicPr>
          <p:cNvPr id="9218" name="Picture 2" descr="http://www.savjetnica.com/wp-content/uploads/2012/11/jato-srde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221088"/>
            <a:ext cx="3533760" cy="2358305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Zagađenje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Zbog zagađivanja mora i slabije aeracije morske vode smanjuje se količina planktona, a s time i mogućnost prehrane ribe.</a:t>
            </a:r>
            <a:r>
              <a:rPr lang="hr-HR" dirty="0" smtClean="0"/>
              <a:t>To je posljedica prevelike napučenosti </a:t>
            </a:r>
            <a:r>
              <a:rPr lang="hr-HR" smtClean="0"/>
              <a:t>njegove </a:t>
            </a:r>
            <a:r>
              <a:rPr lang="hr-HR" smtClean="0"/>
              <a:t>obale, prometa, kao </a:t>
            </a:r>
            <a:r>
              <a:rPr lang="hr-HR" dirty="0" smtClean="0"/>
              <a:t>i rijeke koje dovode vodu iz industrijaliziranih krajeva.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122" name="Picture 2" descr="https://encrypted-tbn3.gstatic.com/images?q=tbn:ANd9GcQxo3Ljww-b8wIFEE2PNGmakVyl0nY3x9lnuC3GT9n2wPxMDIm6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4221088"/>
            <a:ext cx="3946588" cy="1769716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hr-HR" dirty="0" smtClean="0"/>
              <a:t>        Položaj Baltičkog mora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Baltičko</a:t>
            </a:r>
            <a:r>
              <a:rPr lang="en-US" b="1" dirty="0" smtClean="0"/>
              <a:t> more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još</a:t>
            </a:r>
            <a:r>
              <a:rPr lang="en-US" dirty="0" smtClean="0"/>
              <a:t> </a:t>
            </a:r>
            <a:r>
              <a:rPr lang="en-US" dirty="0" err="1" smtClean="0"/>
              <a:t>naziva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Istočno</a:t>
            </a:r>
            <a:r>
              <a:rPr lang="en-US" dirty="0" smtClean="0"/>
              <a:t> more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hr-HR" dirty="0" smtClean="0"/>
              <a:t>p</a:t>
            </a:r>
            <a:r>
              <a:rPr lang="en-US" dirty="0" err="1" smtClean="0"/>
              <a:t>adno</a:t>
            </a:r>
            <a:r>
              <a:rPr lang="en-US" dirty="0" smtClean="0"/>
              <a:t> more</a:t>
            </a:r>
            <a:r>
              <a:rPr lang="hr-HR" dirty="0" smtClean="0"/>
              <a:t> ,</a:t>
            </a:r>
            <a:r>
              <a:rPr lang="en-US" dirty="0" err="1" smtClean="0"/>
              <a:t>nalazi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sjeveru</a:t>
            </a:r>
            <a:r>
              <a:rPr lang="en-US" dirty="0" smtClean="0"/>
              <a:t> Europe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Sjevernim</a:t>
            </a:r>
            <a:r>
              <a:rPr lang="en-US" dirty="0" smtClean="0"/>
              <a:t> </a:t>
            </a:r>
            <a:r>
              <a:rPr lang="en-US" dirty="0" err="1" smtClean="0"/>
              <a:t>morem</a:t>
            </a:r>
            <a:r>
              <a:rPr lang="hr-HR" dirty="0" smtClean="0"/>
              <a:t> </a:t>
            </a:r>
            <a:r>
              <a:rPr lang="en-US" dirty="0" err="1" smtClean="0"/>
              <a:t>povezano</a:t>
            </a:r>
            <a:r>
              <a:rPr lang="en-US" dirty="0" smtClean="0"/>
              <a:t> je </a:t>
            </a:r>
            <a:r>
              <a:rPr lang="en-US" dirty="0" err="1" smtClean="0"/>
              <a:t>tjesnacima</a:t>
            </a:r>
            <a:r>
              <a:rPr lang="en-US" dirty="0" smtClean="0"/>
              <a:t>: </a:t>
            </a:r>
            <a:r>
              <a:rPr lang="en-US" dirty="0" err="1" smtClean="0"/>
              <a:t>Sund</a:t>
            </a:r>
            <a:r>
              <a:rPr lang="en-US" dirty="0" smtClean="0"/>
              <a:t>, </a:t>
            </a:r>
            <a:r>
              <a:rPr lang="en-US" dirty="0" err="1" smtClean="0"/>
              <a:t>Veliki</a:t>
            </a:r>
            <a:r>
              <a:rPr lang="en-US" dirty="0" smtClean="0"/>
              <a:t> Belt, Mali Belt, Skagerrak, Kattegat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Kielski</a:t>
            </a:r>
            <a:r>
              <a:rPr lang="hr-HR" dirty="0" smtClean="0"/>
              <a:t>m</a:t>
            </a:r>
            <a:r>
              <a:rPr lang="en-US" dirty="0" smtClean="0"/>
              <a:t> </a:t>
            </a:r>
            <a:r>
              <a:rPr lang="en-US" dirty="0" err="1" smtClean="0"/>
              <a:t>kanalom</a:t>
            </a:r>
            <a:endParaRPr lang="hr-HR" dirty="0" smtClean="0"/>
          </a:p>
        </p:txBody>
      </p:sp>
      <p:pic>
        <p:nvPicPr>
          <p:cNvPr id="4" name="Picture 2" descr="http://proleksis.lzmk.hr/slike/Baltick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365104"/>
            <a:ext cx="3026471" cy="23124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7410" name="Picture 2" descr="http://www.minimagazin.info/wp-content/uploads/2012/07/Balti%C4%8Dko-i-Sjeverno-more-575x36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149080"/>
            <a:ext cx="3976886" cy="251259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6000" dirty="0" smtClean="0"/>
              <a:t>Države koje okružuju   Baltičko more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solidFill>
                  <a:srgbClr val="92D050"/>
                </a:solidFill>
                <a:hlinkClick r:id="rId2" tooltip="Danska"/>
              </a:rPr>
              <a:t>Danska</a:t>
            </a:r>
            <a:endParaRPr lang="hr-HR" dirty="0" smtClean="0">
              <a:solidFill>
                <a:srgbClr val="92D050"/>
              </a:solidFill>
            </a:endParaRPr>
          </a:p>
          <a:p>
            <a:r>
              <a:rPr lang="en-US" dirty="0" err="1" smtClean="0">
                <a:solidFill>
                  <a:srgbClr val="92D050"/>
                </a:solidFill>
                <a:hlinkClick r:id="rId3" tooltip="Estonija"/>
              </a:rPr>
              <a:t>Estonija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endParaRPr lang="hr-HR" dirty="0" smtClean="0">
              <a:solidFill>
                <a:srgbClr val="92D050"/>
              </a:solidFill>
            </a:endParaRPr>
          </a:p>
          <a:p>
            <a:r>
              <a:rPr lang="en-US" dirty="0" err="1" smtClean="0">
                <a:solidFill>
                  <a:srgbClr val="92D050"/>
                </a:solidFill>
                <a:hlinkClick r:id="rId4" tooltip="Latvija"/>
              </a:rPr>
              <a:t>Latvija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endParaRPr lang="hr-HR" dirty="0" smtClean="0">
              <a:solidFill>
                <a:srgbClr val="92D050"/>
              </a:solidFill>
            </a:endParaRPr>
          </a:p>
          <a:p>
            <a:r>
              <a:rPr lang="en-US" dirty="0" err="1" smtClean="0">
                <a:solidFill>
                  <a:srgbClr val="92D050"/>
                </a:solidFill>
                <a:hlinkClick r:id="rId5" tooltip="Litva"/>
              </a:rPr>
              <a:t>Litva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endParaRPr lang="hr-HR" dirty="0" smtClean="0">
              <a:solidFill>
                <a:srgbClr val="92D050"/>
              </a:solidFill>
            </a:endParaRPr>
          </a:p>
          <a:p>
            <a:r>
              <a:rPr lang="en-US" dirty="0" err="1" smtClean="0">
                <a:solidFill>
                  <a:srgbClr val="92D050"/>
                </a:solidFill>
                <a:hlinkClick r:id="rId6" tooltip="Njemačka"/>
              </a:rPr>
              <a:t>Njemačka</a:t>
            </a:r>
            <a:endParaRPr lang="hr-HR" dirty="0" smtClean="0">
              <a:solidFill>
                <a:srgbClr val="92D050"/>
              </a:solidFill>
            </a:endParaRPr>
          </a:p>
          <a:p>
            <a:r>
              <a:rPr lang="en-US" dirty="0" err="1" smtClean="0">
                <a:solidFill>
                  <a:srgbClr val="92D050"/>
                </a:solidFill>
                <a:hlinkClick r:id="rId7" tooltip="Poljska"/>
              </a:rPr>
              <a:t>Poljska</a:t>
            </a:r>
            <a:endParaRPr lang="hr-HR" dirty="0" smtClean="0">
              <a:solidFill>
                <a:srgbClr val="92D050"/>
              </a:solidFill>
            </a:endParaRPr>
          </a:p>
          <a:p>
            <a:r>
              <a:rPr lang="en-US" dirty="0" err="1" smtClean="0">
                <a:solidFill>
                  <a:srgbClr val="92D050"/>
                </a:solidFill>
                <a:hlinkClick r:id="rId8" tooltip="Rusija"/>
              </a:rPr>
              <a:t>Rusija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endParaRPr lang="hr-HR" dirty="0" smtClean="0">
              <a:solidFill>
                <a:srgbClr val="92D050"/>
              </a:solidFill>
            </a:endParaRPr>
          </a:p>
          <a:p>
            <a:r>
              <a:rPr lang="en-US" sz="2400" dirty="0" err="1" smtClean="0">
                <a:solidFill>
                  <a:srgbClr val="92D050"/>
                </a:solidFill>
                <a:hlinkClick r:id="rId9" tooltip="Finska"/>
              </a:rPr>
              <a:t>Finska</a:t>
            </a:r>
            <a:r>
              <a:rPr lang="en-US" sz="2400" dirty="0" smtClean="0">
                <a:solidFill>
                  <a:srgbClr val="92D050"/>
                </a:solidFill>
              </a:rPr>
              <a:t> </a:t>
            </a:r>
            <a:endParaRPr lang="hr-HR" dirty="0" smtClean="0">
              <a:solidFill>
                <a:srgbClr val="92D050"/>
              </a:solidFill>
            </a:endParaRPr>
          </a:p>
          <a:p>
            <a:r>
              <a:rPr lang="hr-HR" dirty="0" smtClean="0">
                <a:solidFill>
                  <a:srgbClr val="D3C94D"/>
                </a:solidFill>
              </a:rPr>
              <a:t>Švedska</a:t>
            </a:r>
          </a:p>
          <a:p>
            <a:pPr algn="r"/>
            <a:endParaRPr lang="hr-HR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16388" name="Picture 4" descr="http://upload.wikimedia.org/wikipedia/commons/thumb/b/b3/Baltic_Sea_map_hr.svg/250px-Baltic_Sea_map_hr.sv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79912" y="1772816"/>
            <a:ext cx="4104456" cy="4399977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704088"/>
            <a:ext cx="8003232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Neke od rijeka koje se ulijevaju u              njega                              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Latvija: Dvina</a:t>
            </a:r>
          </a:p>
          <a:p>
            <a:r>
              <a:rPr lang="hr-HR" dirty="0" smtClean="0"/>
              <a:t>Estonija</a:t>
            </a:r>
            <a:r>
              <a:rPr lang="hr-HR" dirty="0" smtClean="0"/>
              <a:t>: Narva</a:t>
            </a:r>
            <a:endParaRPr lang="hr-HR" dirty="0" smtClean="0"/>
          </a:p>
          <a:p>
            <a:r>
              <a:rPr lang="hr-HR" dirty="0" smtClean="0"/>
              <a:t>Rusija: Neva,Pregola</a:t>
            </a:r>
          </a:p>
          <a:p>
            <a:r>
              <a:rPr lang="hr-HR" dirty="0" smtClean="0"/>
              <a:t>Litva</a:t>
            </a:r>
            <a:r>
              <a:rPr lang="hr-HR" dirty="0" smtClean="0"/>
              <a:t>: Njemen</a:t>
            </a:r>
            <a:endParaRPr lang="hr-HR" dirty="0" smtClean="0"/>
          </a:p>
          <a:p>
            <a:r>
              <a:rPr lang="hr-HR" dirty="0" smtClean="0"/>
              <a:t>Poljska: Odra, Visla, Pasleka, Radunja, Reda, Leba, Slupia,Viepža, Rega</a:t>
            </a:r>
            <a:endParaRPr lang="hr-HR" dirty="0" smtClean="0"/>
          </a:p>
          <a:p>
            <a:r>
              <a:rPr lang="hr-HR" dirty="0" smtClean="0"/>
              <a:t>Njemačka</a:t>
            </a:r>
            <a:r>
              <a:rPr lang="hr-HR" dirty="0" smtClean="0"/>
              <a:t>: Pine,Varnov,Trave</a:t>
            </a:r>
            <a:endParaRPr lang="hr-HR" dirty="0" smtClean="0"/>
          </a:p>
          <a:p>
            <a:r>
              <a:rPr lang="hr-HR" dirty="0" smtClean="0"/>
              <a:t>Finska: Kemi</a:t>
            </a:r>
          </a:p>
          <a:p>
            <a:r>
              <a:rPr lang="sv-SE" dirty="0" smtClean="0"/>
              <a:t>Švedska</a:t>
            </a:r>
            <a:r>
              <a:rPr lang="hr-HR" dirty="0" smtClean="0"/>
              <a:t>: </a:t>
            </a:r>
            <a:r>
              <a:rPr lang="sv-SE" dirty="0" smtClean="0"/>
              <a:t>Dalälven</a:t>
            </a:r>
            <a:r>
              <a:rPr lang="hr-HR" dirty="0" smtClean="0"/>
              <a:t>,</a:t>
            </a:r>
            <a:r>
              <a:rPr lang="sv-SE" dirty="0" smtClean="0"/>
              <a:t>Göta älv</a:t>
            </a:r>
            <a:r>
              <a:rPr lang="hr-HR" dirty="0" smtClean="0"/>
              <a:t>,</a:t>
            </a:r>
            <a:r>
              <a:rPr lang="sv-SE" dirty="0" smtClean="0"/>
              <a:t>Lule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Općenito o Baltičkom moru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/>
          <a:lstStyle/>
          <a:p>
            <a:r>
              <a:rPr lang="vi-VN" dirty="0" smtClean="0"/>
              <a:t> unutarnje more Atlantskog oceana</a:t>
            </a:r>
            <a:r>
              <a:rPr lang="hr-HR" dirty="0" smtClean="0"/>
              <a:t>, smješteno je</a:t>
            </a:r>
            <a:r>
              <a:rPr lang="vi-VN" dirty="0" smtClean="0"/>
              <a:t> između europske kontinentalne mase, poluotoka Jyllanda i Skandinavskog poluotoka; obuhvaća 386 000 km².</a:t>
            </a:r>
            <a:endParaRPr lang="hr-HR" dirty="0" smtClean="0"/>
          </a:p>
          <a:p>
            <a:pPr>
              <a:buNone/>
            </a:pPr>
            <a:endParaRPr lang="vi-VN" dirty="0" smtClean="0"/>
          </a:p>
        </p:txBody>
      </p:sp>
      <p:pic>
        <p:nvPicPr>
          <p:cNvPr id="14338" name="Picture 2" descr="http://upload.wikimedia.org/wikipedia/commons/thumb/b/b3/Baltic_Sea_map_hr.svg/250px-Baltic_Sea_map_hr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229949"/>
            <a:ext cx="3384376" cy="3628051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Sa Sjevernim morem je spojeno</a:t>
            </a:r>
            <a:r>
              <a:rPr lang="vi-VN" dirty="0" smtClean="0"/>
              <a:t> Malim i Velikim Beltom te Øre Sundom (Øresund), Kattegatom i Skagerrakom</a:t>
            </a:r>
            <a:r>
              <a:rPr lang="hr-HR" dirty="0" smtClean="0"/>
              <a:t>.</a:t>
            </a:r>
            <a:endParaRPr lang="vi-VN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3314" name="Picture 2" descr="http://proleksis.lzmk.hr/slike/Baltick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068960"/>
            <a:ext cx="2847975" cy="3295651"/>
          </a:xfrm>
          <a:prstGeom prst="rect">
            <a:avLst/>
          </a:prstGeom>
          <a:noFill/>
        </p:spPr>
      </p:pic>
      <p:cxnSp>
        <p:nvCxnSpPr>
          <p:cNvPr id="6" name="Straight Arrow Connector 5"/>
          <p:cNvCxnSpPr/>
          <p:nvPr/>
        </p:nvCxnSpPr>
        <p:spPr>
          <a:xfrm>
            <a:off x="2267744" y="4293096"/>
            <a:ext cx="720080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 Izlaz iz Baltičkog mora zatvaraju danski otoci Sjælland, Amager, Møn, Falster, Lolland, Fehmarn, Langeland, Aerø, Als, Fyn i Samsø.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2290" name="Picture 2" descr="http://proleksis.lzmk.hr/slike/Baltick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284984"/>
            <a:ext cx="2847975" cy="3295651"/>
          </a:xfrm>
          <a:prstGeom prst="rect">
            <a:avLst/>
          </a:prstGeom>
          <a:noFill/>
        </p:spPr>
      </p:pic>
      <p:sp>
        <p:nvSpPr>
          <p:cNvPr id="4" name="Oval 3"/>
          <p:cNvSpPr/>
          <p:nvPr/>
        </p:nvSpPr>
        <p:spPr>
          <a:xfrm>
            <a:off x="2339752" y="5589240"/>
            <a:ext cx="1296144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Građa i postanak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2736304"/>
          </a:xfrm>
        </p:spPr>
        <p:txBody>
          <a:bodyPr/>
          <a:lstStyle/>
          <a:p>
            <a:r>
              <a:rPr lang="hr-HR" dirty="0" smtClean="0"/>
              <a:t>Baltičko more dio je velikoga Atlantskog podmorskog šelfa s prosječnom dubinom od 86 m; najveća je dubina 457 m kod Landsorta. </a:t>
            </a:r>
          </a:p>
          <a:p>
            <a:r>
              <a:rPr lang="hr-HR" dirty="0" smtClean="0"/>
              <a:t>Dno je pretežno glinasto i pješčano, glacijalnog i lakustričnog podrijetla. </a:t>
            </a:r>
          </a:p>
          <a:p>
            <a:pPr>
              <a:buNone/>
            </a:pPr>
            <a:r>
              <a:rPr lang="hr-HR" dirty="0" smtClean="0"/>
              <a:t> </a:t>
            </a:r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92500"/>
          </a:bodyPr>
          <a:lstStyle/>
          <a:p>
            <a:r>
              <a:rPr lang="hr-HR" dirty="0" smtClean="0"/>
              <a:t>U geološkom razvoju Baltičkoga mora razlikuju se </a:t>
            </a:r>
            <a:r>
              <a:rPr lang="hr-HR" b="1" dirty="0" smtClean="0"/>
              <a:t>tri stadija:</a:t>
            </a:r>
          </a:p>
          <a:p>
            <a:r>
              <a:rPr lang="hr-HR" dirty="0" smtClean="0"/>
              <a:t>Nakon povlačenja pleistocenskih ledenjaka, koji su pokrivali baltičko područje, nastala su u prvoj fazi slatkovodna jezera, koja su se poslije spojila s morem. </a:t>
            </a:r>
            <a:r>
              <a:rPr lang="vi-VN" dirty="0" smtClean="0"/>
              <a:t>Po fosilnoj školjci </a:t>
            </a:r>
            <a:r>
              <a:rPr lang="vi-VN" i="1" dirty="0" smtClean="0"/>
              <a:t>Yoldia arctica </a:t>
            </a:r>
            <a:r>
              <a:rPr lang="vi-VN" dirty="0" smtClean="0"/>
              <a:t>ta je faza nazvana </a:t>
            </a:r>
            <a:r>
              <a:rPr lang="vi-VN" i="1" dirty="0" smtClean="0"/>
              <a:t>more Yoldia. </a:t>
            </a:r>
            <a:endParaRPr lang="hr-HR" i="1" dirty="0" smtClean="0"/>
          </a:p>
          <a:p>
            <a:r>
              <a:rPr lang="vi-VN" dirty="0" smtClean="0"/>
              <a:t>Izdizanjem kopna more Yoldia postalo je slatkovodno jezero, po školjci </a:t>
            </a:r>
            <a:r>
              <a:rPr lang="vi-VN" i="1" dirty="0" smtClean="0"/>
              <a:t>Ancylus fluviatilis </a:t>
            </a:r>
            <a:r>
              <a:rPr lang="vi-VN" dirty="0" smtClean="0"/>
              <a:t>nazvano </a:t>
            </a:r>
            <a:r>
              <a:rPr lang="vi-VN" i="1" dirty="0" smtClean="0"/>
              <a:t>jezero Ancylus.</a:t>
            </a:r>
            <a:endParaRPr lang="hr-HR" i="1" dirty="0" smtClean="0"/>
          </a:p>
          <a:p>
            <a:r>
              <a:rPr lang="vi-VN" i="1" dirty="0" smtClean="0"/>
              <a:t> </a:t>
            </a:r>
            <a:r>
              <a:rPr lang="vi-VN" dirty="0" smtClean="0"/>
              <a:t>Nakon toga, zbog spuštanja tla, spojilo se jezero Ancylus s morem; u toj je fazi, po morskom pužu </a:t>
            </a:r>
            <a:r>
              <a:rPr lang="vi-VN" i="1" dirty="0" smtClean="0"/>
              <a:t>Litorina littorea, </a:t>
            </a:r>
            <a:r>
              <a:rPr lang="vi-VN" dirty="0" smtClean="0"/>
              <a:t>prozvano </a:t>
            </a:r>
            <a:r>
              <a:rPr lang="vi-VN" i="1" dirty="0" smtClean="0"/>
              <a:t>more Litorina. </a:t>
            </a:r>
            <a:r>
              <a:rPr lang="vi-VN" dirty="0" smtClean="0"/>
              <a:t>Najmlađim izdizanjem kopna otežano je prodiranje morske vode u bazen Baltičkoga mora, koje je zbog toga razmjerno manje slano.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317</TotalTime>
  <Words>559</Words>
  <Application>Microsoft Office PowerPoint</Application>
  <PresentationFormat>On-screen Show (4:3)</PresentationFormat>
  <Paragraphs>64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Baltičko more</vt:lpstr>
      <vt:lpstr>        Položaj Baltičkog mora</vt:lpstr>
      <vt:lpstr>Države koje okružuju   Baltičko more</vt:lpstr>
      <vt:lpstr>Neke od rijeka koje se ulijevaju u              njega                               </vt:lpstr>
      <vt:lpstr>      Općenito o Baltičkom moru</vt:lpstr>
      <vt:lpstr>PowerPoint Presentation</vt:lpstr>
      <vt:lpstr>PowerPoint Presentation</vt:lpstr>
      <vt:lpstr>            Građa i postanak</vt:lpstr>
      <vt:lpstr>PowerPoint Presentation</vt:lpstr>
      <vt:lpstr>                   Promet</vt:lpstr>
      <vt:lpstr>               Veliki zaljevi</vt:lpstr>
      <vt:lpstr>PowerPoint Presentation</vt:lpstr>
      <vt:lpstr>                       Voda</vt:lpstr>
      <vt:lpstr>PowerPoint Presentation</vt:lpstr>
      <vt:lpstr>                        Život</vt:lpstr>
      <vt:lpstr>Zagađenje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Baltičko more</dc:title>
  <dc:creator>Korisnik</dc:creator>
  <cp:lastModifiedBy>Učenik</cp:lastModifiedBy>
  <cp:revision>37</cp:revision>
  <dcterms:created xsi:type="dcterms:W3CDTF">2014-10-30T19:26:56Z</dcterms:created>
  <dcterms:modified xsi:type="dcterms:W3CDTF">2015-03-17T07:32:52Z</dcterms:modified>
</cp:coreProperties>
</file>