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543" y="-65"/>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5401C4-5234-4370-88D4-BC5B4C224F94}" type="datetimeFigureOut">
              <a:rPr lang="hr-HR" smtClean="0"/>
              <a:pPr/>
              <a:t>19.11.2017.</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DEA443-B042-40A0-A6F8-DA045029B2D6}" type="slidenum">
              <a:rPr lang="hr-HR" smtClean="0"/>
              <a:pPr/>
              <a:t>‹#›</a:t>
            </a:fld>
            <a:endParaRPr lang="hr-H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E4DEA443-B042-40A0-A6F8-DA045029B2D6}" type="slidenum">
              <a:rPr lang="hr-HR" smtClean="0"/>
              <a:pPr/>
              <a:t>6</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62CF1897-CE41-4AB8-A35D-4F06BD2AF4EC}"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2CF1897-CE41-4AB8-A35D-4F06BD2AF4EC}"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2CF1897-CE41-4AB8-A35D-4F06BD2AF4EC}"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2CF1897-CE41-4AB8-A35D-4F06BD2AF4EC}"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2CF1897-CE41-4AB8-A35D-4F06BD2AF4EC}"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2CF1897-CE41-4AB8-A35D-4F06BD2AF4EC}"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2CF1897-CE41-4AB8-A35D-4F06BD2AF4EC}"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2CF1897-CE41-4AB8-A35D-4F06BD2AF4EC}"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2CF1897-CE41-4AB8-A35D-4F06BD2AF4EC}"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2CF1897-CE41-4AB8-A35D-4F06BD2AF4EC}"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873009-773E-474F-A538-F6CD48926272}" type="datetimeFigureOut">
              <a:rPr lang="hr-HR" smtClean="0"/>
              <a:pPr/>
              <a:t>19.11.2017.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62CF1897-CE41-4AB8-A35D-4F06BD2AF4EC}"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873009-773E-474F-A538-F6CD48926272}" type="datetimeFigureOut">
              <a:rPr lang="hr-HR" smtClean="0"/>
              <a:pPr/>
              <a:t>19.11.2017.</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2CF1897-CE41-4AB8-A35D-4F06BD2AF4EC}"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708920"/>
            <a:ext cx="7851648" cy="995536"/>
          </a:xfrm>
        </p:spPr>
        <p:style>
          <a:lnRef idx="3">
            <a:schemeClr val="lt1"/>
          </a:lnRef>
          <a:fillRef idx="1">
            <a:schemeClr val="accent3"/>
          </a:fillRef>
          <a:effectRef idx="1">
            <a:schemeClr val="accent3"/>
          </a:effectRef>
          <a:fontRef idx="minor">
            <a:schemeClr val="lt1"/>
          </a:fontRef>
        </p:style>
        <p:txBody>
          <a:bodyPr>
            <a:noAutofit/>
          </a:bodyPr>
          <a:lstStyle/>
          <a:p>
            <a:pPr algn="ctr"/>
            <a:r>
              <a:rPr lang="hr-HR" sz="720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AJA SOFIJA</a:t>
            </a:r>
            <a:endParaRPr lang="hr-HR" sz="72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5076056" y="3645024"/>
            <a:ext cx="3384048" cy="936104"/>
          </a:xfrm>
        </p:spPr>
        <p:txBody>
          <a:bodyPr>
            <a:noAutofit/>
          </a:bodyPr>
          <a:lstStyle/>
          <a:p>
            <a:r>
              <a:rPr lang="hr-HR" sz="2400" smtClean="0"/>
              <a:t>Josip  Glasinović</a:t>
            </a:r>
          </a:p>
          <a:p>
            <a:r>
              <a:rPr lang="hr-HR" sz="2400" smtClean="0"/>
              <a:t>6.r.</a:t>
            </a:r>
            <a:endParaRPr lang="hr-HR" sz="24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836712"/>
            <a:ext cx="4032448" cy="5544616"/>
          </a:xfrm>
        </p:spPr>
        <p:style>
          <a:lnRef idx="3">
            <a:schemeClr val="lt1"/>
          </a:lnRef>
          <a:fillRef idx="1">
            <a:schemeClr val="accent2"/>
          </a:fillRef>
          <a:effectRef idx="1">
            <a:schemeClr val="accent2"/>
          </a:effectRef>
          <a:fontRef idx="minor">
            <a:schemeClr val="lt1"/>
          </a:fontRef>
        </p:style>
        <p:txBody>
          <a:bodyPr>
            <a:normAutofit fontScale="92500" lnSpcReduction="20000"/>
          </a:bodyPr>
          <a:lstStyle/>
          <a:p>
            <a:pPr algn="ctr"/>
            <a:endParaRPr lang="hr-HR" sz="43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Aja Sofija ili Crkva Svete</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mudrosti građena je od 408. do 415. godine. Dovršena je 10. listopada 415. godine, ali je uništena u požaru usred </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pobune Nika 532.,</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kada</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bizantski car Justinijan I. </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zamalo izgubio prijestolje. No, on ju je odmah dao ponovno izgraditi. Ponovno je izgrađena za samo pet godina do (</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537.</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i odmah je postigla svjetsku slavu. Gradili su je arhitekt </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Antemije iz Trala </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matematičar </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Izidor iz Mileta</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hr-H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026" name="Picture 2" descr="https://upload.wikimedia.org/wikipedia/commons/thumb/2/22/Hagia_Sophia_Mars_2013.jpg/300px-Hagia_Sophia_Mars_2013.jpg"/>
          <p:cNvPicPr>
            <a:picLocks noChangeAspect="1" noChangeArrowheads="1"/>
          </p:cNvPicPr>
          <p:nvPr/>
        </p:nvPicPr>
        <p:blipFill>
          <a:blip r:embed="rId2" cstate="print"/>
          <a:srcRect/>
          <a:stretch>
            <a:fillRect/>
          </a:stretch>
        </p:blipFill>
        <p:spPr bwMode="auto">
          <a:xfrm>
            <a:off x="4572000" y="1052736"/>
            <a:ext cx="4320480" cy="2592288"/>
          </a:xfrm>
          <a:prstGeom prst="rect">
            <a:avLst/>
          </a:prstGeom>
          <a:noFill/>
        </p:spPr>
      </p:pic>
      <p:pic>
        <p:nvPicPr>
          <p:cNvPr id="2050" name="Picture 2" descr="https://upload.wikimedia.org/wikipedia/commons/thumb/8/8c/Hagia_Sophia_at_Night.jpg/220px-Hagia_Sophia_at_Night.jpg"/>
          <p:cNvPicPr>
            <a:picLocks noChangeAspect="1" noChangeArrowheads="1"/>
          </p:cNvPicPr>
          <p:nvPr/>
        </p:nvPicPr>
        <p:blipFill>
          <a:blip r:embed="rId3" cstate="print"/>
          <a:srcRect/>
          <a:stretch>
            <a:fillRect/>
          </a:stretch>
        </p:blipFill>
        <p:spPr bwMode="auto">
          <a:xfrm>
            <a:off x="4932040" y="3645024"/>
            <a:ext cx="3888432" cy="2552303"/>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animEffect transition="in" filter="fade">
                                      <p:cBhvr>
                                        <p:cTn id="16" dur="5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2050"/>
                                        </p:tgtEl>
                                        <p:attrNameLst>
                                          <p:attrName>style.visibility</p:attrName>
                                        </p:attrNameLst>
                                      </p:cBhvr>
                                      <p:to>
                                        <p:strVal val="visible"/>
                                      </p:to>
                                    </p:set>
                                    <p:anim calcmode="lin" valueType="num">
                                      <p:cBhvr>
                                        <p:cTn id="21" dur="500" fill="hold"/>
                                        <p:tgtEl>
                                          <p:spTgt spid="2050"/>
                                        </p:tgtEl>
                                        <p:attrNameLst>
                                          <p:attrName>ppt_w</p:attrName>
                                        </p:attrNameLst>
                                      </p:cBhvr>
                                      <p:tavLst>
                                        <p:tav tm="0">
                                          <p:val>
                                            <p:fltVal val="0"/>
                                          </p:val>
                                        </p:tav>
                                        <p:tav tm="100000">
                                          <p:val>
                                            <p:strVal val="#ppt_w"/>
                                          </p:val>
                                        </p:tav>
                                      </p:tavLst>
                                    </p:anim>
                                    <p:anim calcmode="lin" valueType="num">
                                      <p:cBhvr>
                                        <p:cTn id="22" dur="500" fill="hold"/>
                                        <p:tgtEl>
                                          <p:spTgt spid="2050"/>
                                        </p:tgtEl>
                                        <p:attrNameLst>
                                          <p:attrName>ppt_h</p:attrName>
                                        </p:attrNameLst>
                                      </p:cBhvr>
                                      <p:tavLst>
                                        <p:tav tm="0">
                                          <p:val>
                                            <p:fltVal val="0"/>
                                          </p:val>
                                        </p:tav>
                                        <p:tav tm="100000">
                                          <p:val>
                                            <p:strVal val="#ppt_h"/>
                                          </p:val>
                                        </p:tav>
                                      </p:tavLst>
                                    </p:anim>
                                    <p:animEffect transition="in" filter="fade">
                                      <p:cBhvr>
                                        <p:cTn id="23"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23528" y="404664"/>
            <a:ext cx="4533128" cy="1064096"/>
          </a:xfrm>
        </p:spPr>
        <p:style>
          <a:lnRef idx="3">
            <a:schemeClr val="lt1"/>
          </a:lnRef>
          <a:fillRef idx="1">
            <a:schemeClr val="accent3"/>
          </a:fillRef>
          <a:effectRef idx="1">
            <a:schemeClr val="accent3"/>
          </a:effectRef>
          <a:fontRef idx="minor">
            <a:schemeClr val="lt1"/>
          </a:fontRef>
        </p:style>
        <p:txBody>
          <a:bodyPr>
            <a:noAutofit/>
          </a:bodyPr>
          <a:lstStyle/>
          <a:p>
            <a:r>
              <a:rPr lang="hr-HR"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ARHITEKTURA</a:t>
            </a:r>
            <a:endParaRPr lang="hr-HR" sz="6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5436096" y="1556792"/>
            <a:ext cx="3491880" cy="4536504"/>
          </a:xfrm>
        </p:spPr>
        <p:style>
          <a:lnRef idx="3">
            <a:schemeClr val="lt1"/>
          </a:lnRef>
          <a:fillRef idx="1">
            <a:schemeClr val="accent2"/>
          </a:fillRef>
          <a:effectRef idx="1">
            <a:schemeClr val="accent2"/>
          </a:effectRef>
          <a:fontRef idx="minor">
            <a:schemeClr val="lt1"/>
          </a:fontRef>
        </p:style>
        <p:txBody>
          <a:bodyPr>
            <a:normAutofit fontScale="92500"/>
          </a:bodyPr>
          <a:lstStyle/>
          <a:p>
            <a:pPr algn="ct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Presjek i tlocrt Aja Sofije s istaknutim dijelovima: 1. Ulaz 2. Carska vrata 3. Znojeći stupac 4. Mihrab 5. Minbar 6. Sultanova kapela 7. Omphalos – "Pupak svijeta" 8. Posvećene urne, te islamski dijelovi: a.) Grobnica Mustafe I. i b.) Minareti Selima II.</a:t>
            </a:r>
            <a:endParaRPr lang="hr-H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026" name="Picture 2" descr="C:\Users\Jasminka\Documents\JOSIP GLASINOVIC\450px-Hagia_sophia.jpg"/>
          <p:cNvPicPr>
            <a:picLocks noChangeAspect="1" noChangeArrowheads="1"/>
          </p:cNvPicPr>
          <p:nvPr/>
        </p:nvPicPr>
        <p:blipFill>
          <a:blip r:embed="rId2" cstate="print"/>
          <a:srcRect/>
          <a:stretch>
            <a:fillRect/>
          </a:stretch>
        </p:blipFill>
        <p:spPr bwMode="auto">
          <a:xfrm>
            <a:off x="0" y="1844824"/>
            <a:ext cx="5292080" cy="4104456"/>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20072" y="332656"/>
            <a:ext cx="3057472" cy="1211560"/>
          </a:xfrm>
        </p:spPr>
        <p:style>
          <a:lnRef idx="3">
            <a:schemeClr val="lt1"/>
          </a:lnRef>
          <a:fillRef idx="1">
            <a:schemeClr val="accent3"/>
          </a:fillRef>
          <a:effectRef idx="1">
            <a:schemeClr val="accent3"/>
          </a:effectRef>
          <a:fontRef idx="minor">
            <a:schemeClr val="lt1"/>
          </a:fontRef>
        </p:style>
        <p:txBody>
          <a:bodyPr>
            <a:normAutofit/>
          </a:bodyPr>
          <a:lstStyle/>
          <a:p>
            <a:r>
              <a:rPr lang="hr-HR" sz="66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KUPOLA</a:t>
            </a:r>
            <a:endParaRPr lang="hr-HR" sz="66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323528" y="1628800"/>
            <a:ext cx="3744088" cy="4680520"/>
          </a:xfrm>
        </p:spPr>
        <p:style>
          <a:lnRef idx="3">
            <a:schemeClr val="lt1"/>
          </a:lnRef>
          <a:fillRef idx="1">
            <a:schemeClr val="accent2"/>
          </a:fillRef>
          <a:effectRef idx="1">
            <a:schemeClr val="accent2"/>
          </a:effectRef>
          <a:fontRef idx="minor">
            <a:schemeClr val="lt1"/>
          </a:fontRef>
        </p:style>
        <p:txBody>
          <a:bodyPr>
            <a:normAutofit fontScale="77500" lnSpcReduction="20000"/>
          </a:bodyPr>
          <a:lstStyle/>
          <a:p>
            <a:pPr algn="ct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Kupola </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je izgrađena jednim slojem </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opeke </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čime je stvorena tanka stjenka koja je minimalizirala težinu pandantiva. Unutarnji pogled pokazuje kako je svaki od 40 malenih polukružnih prozora u bazi kupole odvojen malim svodnim lukom čime je ojačana iznutra. Ovi prozori dopuštaju zrakama svjetlosti da ulaze u crkvu iz svih smjerova (u jednom trenutku nam se može učiniti kako kupola lebdi odvojena od crkve –</a:t>
            </a:r>
            <a:r>
              <a:rPr lang="hr-H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ranokršćanska  simbolika </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savršenog kruga kao </a:t>
            </a:r>
            <a:r>
              <a:rPr lang="vi-VN"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Kraljevstva Nebeskog</a:t>
            </a:r>
            <a:r>
              <a:rPr lang="vi-VN"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hr-H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6386" name="Picture 2" descr="Slikovni rezultat za kupola aja sofije"/>
          <p:cNvPicPr>
            <a:picLocks noChangeAspect="1" noChangeArrowheads="1"/>
          </p:cNvPicPr>
          <p:nvPr/>
        </p:nvPicPr>
        <p:blipFill>
          <a:blip r:embed="rId2" cstate="print"/>
          <a:srcRect/>
          <a:stretch>
            <a:fillRect/>
          </a:stretch>
        </p:blipFill>
        <p:spPr bwMode="auto">
          <a:xfrm>
            <a:off x="4572000" y="2060848"/>
            <a:ext cx="4176464" cy="3672408"/>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animEffect transition="in" filter="fade">
                                      <p:cBhvr>
                                        <p:cTn id="9" dur="500"/>
                                        <p:tgtEl>
                                          <p:spTgt spid="1638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80112" y="260648"/>
            <a:ext cx="2876944" cy="1036712"/>
          </a:xfrm>
        </p:spPr>
        <p:style>
          <a:lnRef idx="3">
            <a:schemeClr val="lt1"/>
          </a:lnRef>
          <a:fillRef idx="1">
            <a:schemeClr val="accent3"/>
          </a:fillRef>
          <a:effectRef idx="1">
            <a:schemeClr val="accent3"/>
          </a:effectRef>
          <a:fontRef idx="minor">
            <a:schemeClr val="lt1"/>
          </a:fontRef>
        </p:style>
        <p:txBody>
          <a:bodyPr>
            <a:normAutofit/>
          </a:bodyPr>
          <a:lstStyle/>
          <a:p>
            <a:r>
              <a:rPr lang="hr-HR" sz="66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LUNETE</a:t>
            </a:r>
            <a:endParaRPr lang="hr-HR" sz="66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179512" y="1052736"/>
            <a:ext cx="4752528" cy="5256584"/>
          </a:xfrm>
        </p:spPr>
        <p:style>
          <a:lnRef idx="3">
            <a:schemeClr val="lt1"/>
          </a:lnRef>
          <a:fillRef idx="1">
            <a:schemeClr val="accent1"/>
          </a:fillRef>
          <a:effectRef idx="1">
            <a:schemeClr val="accent1"/>
          </a:effectRef>
          <a:fontRef idx="minor">
            <a:schemeClr val="lt1"/>
          </a:fontRef>
        </p:style>
        <p:txBody>
          <a:bodyPr>
            <a:noAutofit/>
          </a:bodyPr>
          <a:lstStyle/>
          <a:p>
            <a:pPr algn="ctr"/>
            <a:r>
              <a:rPr lang="hr-HR"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Lunete</a:t>
            </a:r>
            <a:r>
              <a:rPr lang="vi-VN"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vi-VN" sz="1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(polukružni zidovi ispod lukova) sjevernog i južnog zida imaju dva reda prozora, pet iznad sedam. Svaka polukupola također ima po pet prozora. Bogata uporaba prozora i arkada na Aja Sofiji stvara dojam lakoće i otvorenosti prostora. Lukovi koji spajaju bočne brodove s glavnim imaju kapitele koji su izdubljeni bogatim biljnim uzorcima i pleterom (tzv. naborani kapiteli). Njihove malene volute podsjećaju na antičke elemente koji su opet potisnuti treperavim bizantskim stilom. Posebnom tehnikom bušenja kamena postignuta je igra svjetlosti i sjene koja sugerira da u kapitelu postoji šupljina koja negira njegovu konstruktivnu ulogu. Nadalje je masivnost konstruktivnih elemenata negirana (skrivena) mozaicima i reljefno uokvirenim mramornim pločama koje djeluju ljepotom svoje strukture.</a:t>
            </a:r>
            <a:endParaRPr lang="hr-HR" sz="1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7412" name="Picture 4" descr="Slikovni rezultat za lunete aja sofije"/>
          <p:cNvPicPr>
            <a:picLocks noChangeAspect="1" noChangeArrowheads="1"/>
          </p:cNvPicPr>
          <p:nvPr/>
        </p:nvPicPr>
        <p:blipFill>
          <a:blip r:embed="rId2" cstate="print"/>
          <a:srcRect/>
          <a:stretch>
            <a:fillRect/>
          </a:stretch>
        </p:blipFill>
        <p:spPr bwMode="auto">
          <a:xfrm>
            <a:off x="5076056" y="1772816"/>
            <a:ext cx="4067944" cy="3168352"/>
          </a:xfrm>
          <a:prstGeom prst="rect">
            <a:avLst/>
          </a:prstGeom>
          <a:noFill/>
        </p:spPr>
      </p:pic>
      <p:sp>
        <p:nvSpPr>
          <p:cNvPr id="35" name="Freeform 34"/>
          <p:cNvSpPr/>
          <p:nvPr/>
        </p:nvSpPr>
        <p:spPr>
          <a:xfrm>
            <a:off x="7243763" y="3414713"/>
            <a:ext cx="128587" cy="257175"/>
          </a:xfrm>
          <a:custGeom>
            <a:avLst/>
            <a:gdLst>
              <a:gd name="connsiteX0" fmla="*/ 0 w 128587"/>
              <a:gd name="connsiteY0" fmla="*/ 257175 h 257175"/>
              <a:gd name="connsiteX1" fmla="*/ 14287 w 128587"/>
              <a:gd name="connsiteY1" fmla="*/ 71437 h 257175"/>
              <a:gd name="connsiteX2" fmla="*/ 28575 w 128587"/>
              <a:gd name="connsiteY2" fmla="*/ 28575 h 257175"/>
              <a:gd name="connsiteX3" fmla="*/ 71437 w 128587"/>
              <a:gd name="connsiteY3" fmla="*/ 42862 h 257175"/>
              <a:gd name="connsiteX4" fmla="*/ 128587 w 128587"/>
              <a:gd name="connsiteY4" fmla="*/ 0 h 257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87" h="257175">
                <a:moveTo>
                  <a:pt x="0" y="257175"/>
                </a:moveTo>
                <a:cubicBezTo>
                  <a:pt x="4762" y="195262"/>
                  <a:pt x="6585" y="133053"/>
                  <a:pt x="14287" y="71437"/>
                </a:cubicBezTo>
                <a:cubicBezTo>
                  <a:pt x="16155" y="56493"/>
                  <a:pt x="15105" y="35310"/>
                  <a:pt x="28575" y="28575"/>
                </a:cubicBezTo>
                <a:cubicBezTo>
                  <a:pt x="42045" y="21840"/>
                  <a:pt x="57150" y="38100"/>
                  <a:pt x="71437" y="42862"/>
                </a:cubicBezTo>
                <a:cubicBezTo>
                  <a:pt x="119904" y="10551"/>
                  <a:pt x="102158" y="26429"/>
                  <a:pt x="128587"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hr-HR"/>
          </a:p>
        </p:txBody>
      </p:sp>
      <p:cxnSp>
        <p:nvCxnSpPr>
          <p:cNvPr id="37" name="Straight Arrow Connector 36"/>
          <p:cNvCxnSpPr/>
          <p:nvPr/>
        </p:nvCxnSpPr>
        <p:spPr>
          <a:xfrm>
            <a:off x="6660232" y="1412776"/>
            <a:ext cx="0" cy="12961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9" name="Straight Arrow Connector 38"/>
          <p:cNvCxnSpPr/>
          <p:nvPr/>
        </p:nvCxnSpPr>
        <p:spPr>
          <a:xfrm flipH="1">
            <a:off x="7524328" y="1556792"/>
            <a:ext cx="72008" cy="165618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Straight Arrow Connector 41"/>
          <p:cNvCxnSpPr/>
          <p:nvPr/>
        </p:nvCxnSpPr>
        <p:spPr>
          <a:xfrm flipH="1">
            <a:off x="5868144" y="1340768"/>
            <a:ext cx="72008" cy="1800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3" name="Freeform 42"/>
          <p:cNvSpPr/>
          <p:nvPr/>
        </p:nvSpPr>
        <p:spPr>
          <a:xfrm>
            <a:off x="5601434" y="3288578"/>
            <a:ext cx="427891" cy="411885"/>
          </a:xfrm>
          <a:custGeom>
            <a:avLst/>
            <a:gdLst>
              <a:gd name="connsiteX0" fmla="*/ 427891 w 427891"/>
              <a:gd name="connsiteY0" fmla="*/ 283297 h 411885"/>
              <a:gd name="connsiteX1" fmla="*/ 385029 w 427891"/>
              <a:gd name="connsiteY1" fmla="*/ 154710 h 411885"/>
              <a:gd name="connsiteX2" fmla="*/ 370741 w 427891"/>
              <a:gd name="connsiteY2" fmla="*/ 111847 h 411885"/>
              <a:gd name="connsiteX3" fmla="*/ 342166 w 427891"/>
              <a:gd name="connsiteY3" fmla="*/ 68985 h 411885"/>
              <a:gd name="connsiteX4" fmla="*/ 327879 w 427891"/>
              <a:gd name="connsiteY4" fmla="*/ 26122 h 411885"/>
              <a:gd name="connsiteX5" fmla="*/ 113566 w 427891"/>
              <a:gd name="connsiteY5" fmla="*/ 83272 h 411885"/>
              <a:gd name="connsiteX6" fmla="*/ 56416 w 427891"/>
              <a:gd name="connsiteY6" fmla="*/ 154710 h 411885"/>
              <a:gd name="connsiteX7" fmla="*/ 27841 w 427891"/>
              <a:gd name="connsiteY7" fmla="*/ 240435 h 411885"/>
              <a:gd name="connsiteX8" fmla="*/ 13554 w 427891"/>
              <a:gd name="connsiteY8" fmla="*/ 411885 h 411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7891" h="411885">
                <a:moveTo>
                  <a:pt x="427891" y="283297"/>
                </a:moveTo>
                <a:lnTo>
                  <a:pt x="385029" y="154710"/>
                </a:lnTo>
                <a:cubicBezTo>
                  <a:pt x="380266" y="140422"/>
                  <a:pt x="379095" y="124378"/>
                  <a:pt x="370741" y="111847"/>
                </a:cubicBezTo>
                <a:lnTo>
                  <a:pt x="342166" y="68985"/>
                </a:lnTo>
                <a:cubicBezTo>
                  <a:pt x="337404" y="54697"/>
                  <a:pt x="342788" y="28252"/>
                  <a:pt x="327879" y="26122"/>
                </a:cubicBezTo>
                <a:cubicBezTo>
                  <a:pt x="152159" y="1019"/>
                  <a:pt x="169081" y="0"/>
                  <a:pt x="113566" y="83272"/>
                </a:cubicBezTo>
                <a:cubicBezTo>
                  <a:pt x="61464" y="239587"/>
                  <a:pt x="148735" y="7000"/>
                  <a:pt x="56416" y="154710"/>
                </a:cubicBezTo>
                <a:cubicBezTo>
                  <a:pt x="40452" y="180252"/>
                  <a:pt x="37366" y="211860"/>
                  <a:pt x="27841" y="240435"/>
                </a:cubicBezTo>
                <a:cubicBezTo>
                  <a:pt x="0" y="323959"/>
                  <a:pt x="13554" y="268241"/>
                  <a:pt x="13554" y="411885"/>
                </a:cubicBezTo>
              </a:path>
            </a:pathLst>
          </a:custGeom>
        </p:spPr>
        <p:style>
          <a:lnRef idx="3">
            <a:schemeClr val="dk1"/>
          </a:lnRef>
          <a:fillRef idx="0">
            <a:schemeClr val="dk1"/>
          </a:fillRef>
          <a:effectRef idx="2">
            <a:schemeClr val="dk1"/>
          </a:effectRef>
          <a:fontRef idx="minor">
            <a:schemeClr val="tx1"/>
          </a:fontRef>
        </p:style>
        <p:txBody>
          <a:bodyPr rtlCol="0" anchor="ctr"/>
          <a:lstStyle/>
          <a:p>
            <a:pPr algn="ctr"/>
            <a:endParaRPr lang="hr-HR"/>
          </a:p>
        </p:txBody>
      </p:sp>
      <p:sp>
        <p:nvSpPr>
          <p:cNvPr id="44" name="Freeform 43"/>
          <p:cNvSpPr/>
          <p:nvPr/>
        </p:nvSpPr>
        <p:spPr>
          <a:xfrm>
            <a:off x="7224777" y="3300413"/>
            <a:ext cx="347598" cy="371475"/>
          </a:xfrm>
          <a:custGeom>
            <a:avLst/>
            <a:gdLst>
              <a:gd name="connsiteX0" fmla="*/ 347598 w 347598"/>
              <a:gd name="connsiteY0" fmla="*/ 371475 h 371475"/>
              <a:gd name="connsiteX1" fmla="*/ 304736 w 347598"/>
              <a:gd name="connsiteY1" fmla="*/ 100012 h 371475"/>
              <a:gd name="connsiteX2" fmla="*/ 261873 w 347598"/>
              <a:gd name="connsiteY2" fmla="*/ 57150 h 371475"/>
              <a:gd name="connsiteX3" fmla="*/ 247586 w 347598"/>
              <a:gd name="connsiteY3" fmla="*/ 14287 h 371475"/>
              <a:gd name="connsiteX4" fmla="*/ 204723 w 347598"/>
              <a:gd name="connsiteY4" fmla="*/ 0 h 371475"/>
              <a:gd name="connsiteX5" fmla="*/ 147573 w 347598"/>
              <a:gd name="connsiteY5" fmla="*/ 14287 h 371475"/>
              <a:gd name="connsiteX6" fmla="*/ 61848 w 347598"/>
              <a:gd name="connsiteY6" fmla="*/ 57150 h 371475"/>
              <a:gd name="connsiteX7" fmla="*/ 47561 w 347598"/>
              <a:gd name="connsiteY7" fmla="*/ 114300 h 371475"/>
              <a:gd name="connsiteX8" fmla="*/ 18986 w 347598"/>
              <a:gd name="connsiteY8" fmla="*/ 200025 h 371475"/>
              <a:gd name="connsiteX9" fmla="*/ 4698 w 347598"/>
              <a:gd name="connsiteY9" fmla="*/ 37147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7598" h="371475">
                <a:moveTo>
                  <a:pt x="347598" y="371475"/>
                </a:moveTo>
                <a:cubicBezTo>
                  <a:pt x="347565" y="371052"/>
                  <a:pt x="344912" y="140187"/>
                  <a:pt x="304736" y="100012"/>
                </a:cubicBezTo>
                <a:lnTo>
                  <a:pt x="261873" y="57150"/>
                </a:lnTo>
                <a:cubicBezTo>
                  <a:pt x="257111" y="42862"/>
                  <a:pt x="258235" y="24936"/>
                  <a:pt x="247586" y="14287"/>
                </a:cubicBezTo>
                <a:cubicBezTo>
                  <a:pt x="236937" y="3638"/>
                  <a:pt x="219783" y="0"/>
                  <a:pt x="204723" y="0"/>
                </a:cubicBezTo>
                <a:cubicBezTo>
                  <a:pt x="185087" y="0"/>
                  <a:pt x="166454" y="8892"/>
                  <a:pt x="147573" y="14287"/>
                </a:cubicBezTo>
                <a:cubicBezTo>
                  <a:pt x="95817" y="29074"/>
                  <a:pt x="108809" y="25843"/>
                  <a:pt x="61848" y="57150"/>
                </a:cubicBezTo>
                <a:cubicBezTo>
                  <a:pt x="57086" y="76200"/>
                  <a:pt x="53203" y="95492"/>
                  <a:pt x="47561" y="114300"/>
                </a:cubicBezTo>
                <a:cubicBezTo>
                  <a:pt x="38906" y="143150"/>
                  <a:pt x="23938" y="170314"/>
                  <a:pt x="18986" y="200025"/>
                </a:cubicBezTo>
                <a:cubicBezTo>
                  <a:pt x="0" y="313936"/>
                  <a:pt x="4698" y="256781"/>
                  <a:pt x="4698" y="371475"/>
                </a:cubicBezTo>
              </a:path>
            </a:pathLst>
          </a:custGeom>
        </p:spPr>
        <p:style>
          <a:lnRef idx="3">
            <a:schemeClr val="dk1"/>
          </a:lnRef>
          <a:fillRef idx="0">
            <a:schemeClr val="dk1"/>
          </a:fillRef>
          <a:effectRef idx="2">
            <a:schemeClr val="dk1"/>
          </a:effectRef>
          <a:fontRef idx="minor">
            <a:schemeClr val="tx1"/>
          </a:fontRef>
        </p:style>
        <p:txBody>
          <a:bodyPr rtlCol="0" anchor="ctr"/>
          <a:lstStyle/>
          <a:p>
            <a:pPr algn="ctr"/>
            <a:endParaRPr lang="hr-HR"/>
          </a:p>
        </p:txBody>
      </p:sp>
      <p:sp>
        <p:nvSpPr>
          <p:cNvPr id="45" name="Freeform 44"/>
          <p:cNvSpPr/>
          <p:nvPr/>
        </p:nvSpPr>
        <p:spPr>
          <a:xfrm>
            <a:off x="6515100" y="2763473"/>
            <a:ext cx="585788" cy="865552"/>
          </a:xfrm>
          <a:custGeom>
            <a:avLst/>
            <a:gdLst>
              <a:gd name="connsiteX0" fmla="*/ 585788 w 585788"/>
              <a:gd name="connsiteY0" fmla="*/ 865552 h 865552"/>
              <a:gd name="connsiteX1" fmla="*/ 571500 w 585788"/>
              <a:gd name="connsiteY1" fmla="*/ 708390 h 865552"/>
              <a:gd name="connsiteX2" fmla="*/ 542925 w 585788"/>
              <a:gd name="connsiteY2" fmla="*/ 622665 h 865552"/>
              <a:gd name="connsiteX3" fmla="*/ 500063 w 585788"/>
              <a:gd name="connsiteY3" fmla="*/ 351202 h 865552"/>
              <a:gd name="connsiteX4" fmla="*/ 485775 w 585788"/>
              <a:gd name="connsiteY4" fmla="*/ 308340 h 865552"/>
              <a:gd name="connsiteX5" fmla="*/ 428625 w 585788"/>
              <a:gd name="connsiteY5" fmla="*/ 222615 h 865552"/>
              <a:gd name="connsiteX6" fmla="*/ 400050 w 585788"/>
              <a:gd name="connsiteY6" fmla="*/ 179752 h 865552"/>
              <a:gd name="connsiteX7" fmla="*/ 342900 w 585788"/>
              <a:gd name="connsiteY7" fmla="*/ 108315 h 865552"/>
              <a:gd name="connsiteX8" fmla="*/ 300038 w 585788"/>
              <a:gd name="connsiteY8" fmla="*/ 65452 h 865552"/>
              <a:gd name="connsiteX9" fmla="*/ 257175 w 585788"/>
              <a:gd name="connsiteY9" fmla="*/ 36877 h 865552"/>
              <a:gd name="connsiteX10" fmla="*/ 0 w 585788"/>
              <a:gd name="connsiteY10" fmla="*/ 22590 h 865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85788" h="865552">
                <a:moveTo>
                  <a:pt x="585788" y="865552"/>
                </a:moveTo>
                <a:cubicBezTo>
                  <a:pt x="581025" y="813165"/>
                  <a:pt x="580642" y="760193"/>
                  <a:pt x="571500" y="708390"/>
                </a:cubicBezTo>
                <a:cubicBezTo>
                  <a:pt x="566265" y="678728"/>
                  <a:pt x="542925" y="622665"/>
                  <a:pt x="542925" y="622665"/>
                </a:cubicBezTo>
                <a:cubicBezTo>
                  <a:pt x="532004" y="502524"/>
                  <a:pt x="536229" y="459696"/>
                  <a:pt x="500063" y="351202"/>
                </a:cubicBezTo>
                <a:cubicBezTo>
                  <a:pt x="495300" y="336915"/>
                  <a:pt x="493089" y="321505"/>
                  <a:pt x="485775" y="308340"/>
                </a:cubicBezTo>
                <a:cubicBezTo>
                  <a:pt x="469096" y="278319"/>
                  <a:pt x="447675" y="251190"/>
                  <a:pt x="428625" y="222615"/>
                </a:cubicBezTo>
                <a:lnTo>
                  <a:pt x="400050" y="179752"/>
                </a:lnTo>
                <a:cubicBezTo>
                  <a:pt x="376596" y="109387"/>
                  <a:pt x="402555" y="158028"/>
                  <a:pt x="342900" y="108315"/>
                </a:cubicBezTo>
                <a:cubicBezTo>
                  <a:pt x="327378" y="95380"/>
                  <a:pt x="315560" y="78387"/>
                  <a:pt x="300038" y="65452"/>
                </a:cubicBezTo>
                <a:cubicBezTo>
                  <a:pt x="286846" y="54459"/>
                  <a:pt x="272534" y="44556"/>
                  <a:pt x="257175" y="36877"/>
                </a:cubicBezTo>
                <a:cubicBezTo>
                  <a:pt x="183420" y="0"/>
                  <a:pt x="54439" y="22590"/>
                  <a:pt x="0" y="22590"/>
                </a:cubicBezTo>
              </a:path>
            </a:pathLst>
          </a:custGeom>
        </p:spPr>
        <p:style>
          <a:lnRef idx="3">
            <a:schemeClr val="dk1"/>
          </a:lnRef>
          <a:fillRef idx="0">
            <a:schemeClr val="dk1"/>
          </a:fillRef>
          <a:effectRef idx="2">
            <a:schemeClr val="dk1"/>
          </a:effectRef>
          <a:fontRef idx="minor">
            <a:schemeClr val="tx1"/>
          </a:fontRef>
        </p:style>
        <p:txBody>
          <a:bodyPr rtlCol="0" anchor="ctr"/>
          <a:lstStyle/>
          <a:p>
            <a:pPr algn="ctr"/>
            <a:endParaRPr lang="hr-HR"/>
          </a:p>
        </p:txBody>
      </p:sp>
      <p:sp>
        <p:nvSpPr>
          <p:cNvPr id="46" name="Freeform 45"/>
          <p:cNvSpPr/>
          <p:nvPr/>
        </p:nvSpPr>
        <p:spPr>
          <a:xfrm>
            <a:off x="6143625" y="2800350"/>
            <a:ext cx="371475" cy="800100"/>
          </a:xfrm>
          <a:custGeom>
            <a:avLst/>
            <a:gdLst>
              <a:gd name="connsiteX0" fmla="*/ 0 w 371475"/>
              <a:gd name="connsiteY0" fmla="*/ 800100 h 800100"/>
              <a:gd name="connsiteX1" fmla="*/ 14288 w 371475"/>
              <a:gd name="connsiteY1" fmla="*/ 628650 h 800100"/>
              <a:gd name="connsiteX2" fmla="*/ 28575 w 371475"/>
              <a:gd name="connsiteY2" fmla="*/ 585788 h 800100"/>
              <a:gd name="connsiteX3" fmla="*/ 42863 w 371475"/>
              <a:gd name="connsiteY3" fmla="*/ 428625 h 800100"/>
              <a:gd name="connsiteX4" fmla="*/ 71438 w 371475"/>
              <a:gd name="connsiteY4" fmla="*/ 342900 h 800100"/>
              <a:gd name="connsiteX5" fmla="*/ 100013 w 371475"/>
              <a:gd name="connsiteY5" fmla="*/ 257175 h 800100"/>
              <a:gd name="connsiteX6" fmla="*/ 157163 w 371475"/>
              <a:gd name="connsiteY6" fmla="*/ 171450 h 800100"/>
              <a:gd name="connsiteX7" fmla="*/ 185738 w 371475"/>
              <a:gd name="connsiteY7" fmla="*/ 128588 h 800100"/>
              <a:gd name="connsiteX8" fmla="*/ 214313 w 371475"/>
              <a:gd name="connsiteY8" fmla="*/ 85725 h 800100"/>
              <a:gd name="connsiteX9" fmla="*/ 342900 w 371475"/>
              <a:gd name="connsiteY9" fmla="*/ 28575 h 800100"/>
              <a:gd name="connsiteX10" fmla="*/ 371475 w 371475"/>
              <a:gd name="connsiteY10" fmla="*/ 0 h 80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71475" h="800100">
                <a:moveTo>
                  <a:pt x="0" y="800100"/>
                </a:moveTo>
                <a:cubicBezTo>
                  <a:pt x="4763" y="742950"/>
                  <a:pt x="6709" y="685495"/>
                  <a:pt x="14288" y="628650"/>
                </a:cubicBezTo>
                <a:cubicBezTo>
                  <a:pt x="16278" y="613722"/>
                  <a:pt x="26445" y="600697"/>
                  <a:pt x="28575" y="585788"/>
                </a:cubicBezTo>
                <a:cubicBezTo>
                  <a:pt x="36014" y="533713"/>
                  <a:pt x="33721" y="480428"/>
                  <a:pt x="42863" y="428625"/>
                </a:cubicBezTo>
                <a:cubicBezTo>
                  <a:pt x="48098" y="398963"/>
                  <a:pt x="61913" y="371475"/>
                  <a:pt x="71438" y="342900"/>
                </a:cubicBezTo>
                <a:cubicBezTo>
                  <a:pt x="71439" y="342896"/>
                  <a:pt x="100011" y="257178"/>
                  <a:pt x="100013" y="257175"/>
                </a:cubicBezTo>
                <a:lnTo>
                  <a:pt x="157163" y="171450"/>
                </a:lnTo>
                <a:lnTo>
                  <a:pt x="185738" y="128588"/>
                </a:lnTo>
                <a:cubicBezTo>
                  <a:pt x="195263" y="114300"/>
                  <a:pt x="198023" y="91155"/>
                  <a:pt x="214313" y="85725"/>
                </a:cubicBezTo>
                <a:cubicBezTo>
                  <a:pt x="282287" y="63067"/>
                  <a:pt x="294382" y="67389"/>
                  <a:pt x="342900" y="28575"/>
                </a:cubicBezTo>
                <a:cubicBezTo>
                  <a:pt x="353419" y="20160"/>
                  <a:pt x="361950" y="9525"/>
                  <a:pt x="371475" y="0"/>
                </a:cubicBezTo>
              </a:path>
            </a:pathLst>
          </a:custGeom>
        </p:spPr>
        <p:style>
          <a:lnRef idx="3">
            <a:schemeClr val="dk1"/>
          </a:lnRef>
          <a:fillRef idx="0">
            <a:schemeClr val="dk1"/>
          </a:fillRef>
          <a:effectRef idx="2">
            <a:schemeClr val="dk1"/>
          </a:effectRef>
          <a:fontRef idx="minor">
            <a:schemeClr val="tx1"/>
          </a:fontRef>
        </p:style>
        <p:txBody>
          <a:bodyPr rtlCol="0" anchor="ctr"/>
          <a:lstStyle/>
          <a:p>
            <a:pPr algn="ctr"/>
            <a:endParaRPr lang="hr-H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p:cTn id="7" dur="500" fill="hold"/>
                                        <p:tgtEl>
                                          <p:spTgt spid="17412"/>
                                        </p:tgtEl>
                                        <p:attrNameLst>
                                          <p:attrName>ppt_w</p:attrName>
                                        </p:attrNameLst>
                                      </p:cBhvr>
                                      <p:tavLst>
                                        <p:tav tm="0">
                                          <p:val>
                                            <p:fltVal val="0"/>
                                          </p:val>
                                        </p:tav>
                                        <p:tav tm="100000">
                                          <p:val>
                                            <p:strVal val="#ppt_w"/>
                                          </p:val>
                                        </p:tav>
                                      </p:tavLst>
                                    </p:anim>
                                    <p:anim calcmode="lin" valueType="num">
                                      <p:cBhvr>
                                        <p:cTn id="8" dur="500" fill="hold"/>
                                        <p:tgtEl>
                                          <p:spTgt spid="17412"/>
                                        </p:tgtEl>
                                        <p:attrNameLst>
                                          <p:attrName>ppt_h</p:attrName>
                                        </p:attrNameLst>
                                      </p:cBhvr>
                                      <p:tavLst>
                                        <p:tav tm="0">
                                          <p:val>
                                            <p:fltVal val="0"/>
                                          </p:val>
                                        </p:tav>
                                        <p:tav tm="100000">
                                          <p:val>
                                            <p:strVal val="#ppt_h"/>
                                          </p:val>
                                        </p:tav>
                                      </p:tavLst>
                                    </p:anim>
                                    <p:animEffect transition="in" filter="fade">
                                      <p:cBhvr>
                                        <p:cTn id="9" dur="500"/>
                                        <p:tgtEl>
                                          <p:spTgt spid="174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87824" y="476672"/>
            <a:ext cx="3092968" cy="995536"/>
          </a:xfrm>
        </p:spPr>
        <p:style>
          <a:lnRef idx="3">
            <a:schemeClr val="lt1"/>
          </a:lnRef>
          <a:fillRef idx="1">
            <a:schemeClr val="accent3"/>
          </a:fillRef>
          <a:effectRef idx="1">
            <a:schemeClr val="accent3"/>
          </a:effectRef>
          <a:fontRef idx="minor">
            <a:schemeClr val="lt1"/>
          </a:fontRef>
        </p:style>
        <p:txBody>
          <a:bodyPr>
            <a:normAutofit/>
          </a:bodyPr>
          <a:lstStyle/>
          <a:p>
            <a:r>
              <a:rPr lang="hr-HR"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LEGENDE</a:t>
            </a:r>
            <a:endParaRPr lang="hr-HR" sz="6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611560" y="1988840"/>
            <a:ext cx="7854696" cy="4176464"/>
          </a:xfrm>
        </p:spPr>
        <p:style>
          <a:lnRef idx="3">
            <a:schemeClr val="lt1"/>
          </a:lnRef>
          <a:fillRef idx="1">
            <a:schemeClr val="accent2"/>
          </a:fillRef>
          <a:effectRef idx="1">
            <a:schemeClr val="accent2"/>
          </a:effectRef>
          <a:fontRef idx="minor">
            <a:schemeClr val="lt1"/>
          </a:fontRef>
        </p:style>
        <p:txBody>
          <a:bodyPr>
            <a:noAutofit/>
          </a:bodyPr>
          <a:lstStyle/>
          <a:p>
            <a:pPr algn="ctr"/>
            <a:r>
              <a:rPr lang="hr-HR" sz="1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U grčkom narodu i danas postoje legende o, za njega najvažnijoj, crkvi. Jedna je vezana za pokolj koji su izvršili otomanski vojnici nad narodom koji se sklonio u crkvu prilikom osvajanja grada. Vjeruje se da su pokolj i zarobljavanje izbjegla samo dva redovnika koji su se pred Osmanlijama popeli na galeriju crkve i ondje ušli u zid iz kojega će izaći kad grad opet bude kršćanski. Druga legenda kaže da se jednoga od posljednjih dana prije osvajanja grada cijeloga dana nije dizala gusta magla. Kad se predvečer napokon podigla, pojavila se misteriozna crvenkasta svjetlost. Ta se svjetlost penjala po kupoli crkve sve do križa na njenome vrhu. To je protumačeno da će se kršćanstvo kupati u krvi. Neki znanstvenici danas smatraju da je bila riječ o efektu koji je izazvala vulkanska erupcija. Podizanje crvene zrake do križa s kojeg je nestala, neki tumače i tako da je Duh Sveti napustio katedralu neposredno prije nego što je oskrnavljena.</a:t>
            </a:r>
            <a:endParaRPr lang="hr-HR" sz="1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2132856"/>
            <a:ext cx="3240360" cy="2760712"/>
          </a:xfrm>
        </p:spPr>
        <p:style>
          <a:lnRef idx="3">
            <a:schemeClr val="lt1"/>
          </a:lnRef>
          <a:fillRef idx="1">
            <a:schemeClr val="accent2"/>
          </a:fillRef>
          <a:effectRef idx="1">
            <a:schemeClr val="accent2"/>
          </a:effectRef>
          <a:fontRef idx="minor">
            <a:schemeClr val="lt1"/>
          </a:fontRef>
        </p:style>
        <p:txBody>
          <a:bodyPr>
            <a:normAutofit lnSpcReduction="10000"/>
          </a:bodyPr>
          <a:lstStyle/>
          <a:p>
            <a:pPr algn="ct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Aja Sofija je </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pala </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pod zaštitom </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UNESCO-a </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1985</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 pod </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povijesne dijelove </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I</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stanbula</a:t>
            </a:r>
            <a:r>
              <a:rPr lang="hr-HR" sz="3200" dirty="0" smtClean="0">
                <a:ln w="10160">
                  <a:solidFill>
                    <a:schemeClr val="accent1"/>
                  </a:solidFill>
                  <a:prstDash val="solid"/>
                </a:ln>
                <a:solidFill>
                  <a:srgbClr val="FFFFFF"/>
                </a:solidFill>
                <a:effectLst>
                  <a:outerShdw blurRad="38100" dist="32000" dir="5400000" algn="tl">
                    <a:srgbClr val="000000">
                      <a:alpha val="30000"/>
                    </a:srgbClr>
                  </a:outerShdw>
                </a:effectLst>
              </a:rPr>
              <a:t>.</a:t>
            </a:r>
          </a:p>
          <a:p>
            <a:endParaRPr lang="hr-HR"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hr-HR" dirty="0" smtClean="0"/>
          </a:p>
          <a:p>
            <a:endParaRPr lang="hr-HR" dirty="0" smtClean="0"/>
          </a:p>
          <a:p>
            <a:endParaRPr lang="hr-HR" dirty="0" smtClean="0"/>
          </a:p>
        </p:txBody>
      </p:sp>
      <p:pic>
        <p:nvPicPr>
          <p:cNvPr id="1026" name="Picture 2" descr="Flag of UNESCO.svg"/>
          <p:cNvPicPr>
            <a:picLocks noChangeAspect="1" noChangeArrowheads="1"/>
          </p:cNvPicPr>
          <p:nvPr/>
        </p:nvPicPr>
        <p:blipFill>
          <a:blip r:embed="rId2" cstate="print"/>
          <a:srcRect/>
          <a:stretch>
            <a:fillRect/>
          </a:stretch>
        </p:blipFill>
        <p:spPr bwMode="auto">
          <a:xfrm>
            <a:off x="4067944" y="2204864"/>
            <a:ext cx="4716016" cy="2674641"/>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7F7F7F"/>
      </a:dk2>
      <a:lt2>
        <a:srgbClr val="595959"/>
      </a:lt2>
      <a:accent1>
        <a:srgbClr val="3F3F3F"/>
      </a:accent1>
      <a:accent2>
        <a:srgbClr val="262626"/>
      </a:accent2>
      <a:accent3>
        <a:srgbClr val="0C0C0C"/>
      </a:accent3>
      <a:accent4>
        <a:srgbClr val="7F7F7F"/>
      </a:accent4>
      <a:accent5>
        <a:srgbClr val="5F5F5F"/>
      </a:accent5>
      <a:accent6>
        <a:srgbClr val="D8D8D8"/>
      </a:accent6>
      <a:hlink>
        <a:srgbClr val="F2F2F2"/>
      </a:hlink>
      <a:folHlink>
        <a:srgbClr val="FFFFF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246</TotalTime>
  <Words>543</Words>
  <Application>Microsoft Office PowerPoint</Application>
  <PresentationFormat>On-screen Show (4:3)</PresentationFormat>
  <Paragraphs>17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AJA SOFIJA</vt:lpstr>
      <vt:lpstr>Slide 2</vt:lpstr>
      <vt:lpstr>ARHITEKTURA</vt:lpstr>
      <vt:lpstr>KUPOLA</vt:lpstr>
      <vt:lpstr>LUNETE</vt:lpstr>
      <vt:lpstr>LEGENDE</vt:lpstr>
      <vt:lpstr>Slide 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 SOFIJA</dc:title>
  <dc:creator>Jasminka</dc:creator>
  <cp:lastModifiedBy>Jasminka</cp:lastModifiedBy>
  <cp:revision>28</cp:revision>
  <dcterms:created xsi:type="dcterms:W3CDTF">2017-11-02T14:47:44Z</dcterms:created>
  <dcterms:modified xsi:type="dcterms:W3CDTF">2017-11-19T08:44:55Z</dcterms:modified>
</cp:coreProperties>
</file>